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5"/>
  </p:notesMasterIdLst>
  <p:handoutMasterIdLst>
    <p:handoutMasterId r:id="rId16"/>
  </p:handoutMasterIdLst>
  <p:sldIdLst>
    <p:sldId id="276" r:id="rId2"/>
    <p:sldId id="274" r:id="rId3"/>
    <p:sldId id="263" r:id="rId4"/>
    <p:sldId id="264" r:id="rId5"/>
    <p:sldId id="284" r:id="rId6"/>
    <p:sldId id="285" r:id="rId7"/>
    <p:sldId id="286" r:id="rId8"/>
    <p:sldId id="287" r:id="rId9"/>
    <p:sldId id="288" r:id="rId10"/>
    <p:sldId id="289" r:id="rId11"/>
    <p:sldId id="290" r:id="rId12"/>
    <p:sldId id="283" r:id="rId13"/>
    <p:sldId id="267" r:id="rId14"/>
  </p:sldIdLst>
  <p:sldSz cx="9144000" cy="6858000" type="screen4x3"/>
  <p:notesSz cx="6858000" cy="9144000"/>
  <p:embeddedFontLst>
    <p:embeddedFont>
      <p:font typeface="Twinkl" panose="020B0604020202020204" charset="0"/>
      <p:regular r:id="rId17"/>
      <p:bold r:id="rId18"/>
    </p:embeddedFont>
    <p:embeddedFont>
      <p:font typeface="Tuffy-TTF" panose="020B0603060100000000" charset="0"/>
      <p:regular r:id="rId19"/>
      <p:bold r:id="rId20"/>
      <p:italic r:id="rId21"/>
      <p:boldItalic r:id="rId22"/>
    </p:embeddedFont>
    <p:embeddedFont>
      <p:font typeface="Calibri" panose="020F0502020204030204" pitchFamily="34" charset="0"/>
      <p:regular r:id="rId23"/>
      <p:bold r:id="rId24"/>
      <p:italic r:id="rId25"/>
      <p:boldItalic r:id="rId26"/>
    </p:embeddedFont>
    <p:embeddedFont>
      <p:font typeface="Sassoon Infant Rg" panose="02000503030000020003" charset="0"/>
      <p:regular r:id="rId27"/>
      <p:bold r:id="rId28"/>
    </p:embeddedFont>
    <p:embeddedFont>
      <p:font typeface="Tuffy" panose="020B0603060100000000"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63" userDrawn="1">
          <p15:clr>
            <a:srgbClr val="A4A3A4"/>
          </p15:clr>
        </p15:guide>
        <p15:guide id="5" orient="horz" pos="3974" userDrawn="1">
          <p15:clr>
            <a:srgbClr val="A4A3A4"/>
          </p15:clr>
        </p15:guide>
        <p15:guide id="6" pos="5420" userDrawn="1">
          <p15:clr>
            <a:srgbClr val="A4A3A4"/>
          </p15:clr>
        </p15:guide>
        <p15:guide id="7" orient="horz" pos="323"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BB95"/>
    <a:srgbClr val="FFE001"/>
    <a:srgbClr val="F0864A"/>
    <a:srgbClr val="2CB7BC"/>
    <a:srgbClr val="4DB1E3"/>
    <a:srgbClr val="18A0DB"/>
    <a:srgbClr val="32B3A2"/>
    <a:srgbClr val="DE1E5A"/>
    <a:srgbClr val="BC0105"/>
    <a:srgbClr val="80C1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74" d="100"/>
          <a:sy n="74" d="100"/>
        </p:scale>
        <p:origin x="1248" y="72"/>
      </p:cViewPr>
      <p:guideLst>
        <p:guide orient="horz" pos="2160"/>
        <p:guide pos="2880"/>
        <p:guide pos="363"/>
        <p:guide orient="horz" pos="3974"/>
        <p:guide pos="5420"/>
        <p:guide orient="horz" pos="323"/>
        <p:guide pos="476"/>
        <p:guide orient="horz" pos="482"/>
        <p:guide orient="horz" pos="3838"/>
        <p:guide pos="5284"/>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68" d="100"/>
          <a:sy n="68" d="100"/>
        </p:scale>
        <p:origin x="1290"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15/03/2020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15/03/2020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b="1">
                <a:latin typeface="+mj-lt"/>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1" dirty="0">
                <a:latin typeface="+mj-lt"/>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1" dirty="0">
                <a:latin typeface="+mj-lt"/>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1" dirty="0">
                <a:latin typeface="+mj-lt"/>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1" dirty="0">
                <a:latin typeface="+mj-lt"/>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68000" y="612000"/>
            <a:ext cx="864000" cy="864000"/>
          </a:xfrm>
          <a:prstGeom prst="rect">
            <a:avLst/>
          </a:prstGeom>
        </p:spPr>
      </p:pic>
    </p:spTree>
    <p:extLst>
      <p:ext uri="{BB962C8B-B14F-4D97-AF65-F5344CB8AC3E}">
        <p14:creationId xmlns:p14="http://schemas.microsoft.com/office/powerpoint/2010/main" val="4260033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2" name="Rounded Rectangle 1"/>
          <p:cNvSpPr/>
          <p:nvPr userDrawn="1"/>
        </p:nvSpPr>
        <p:spPr bwMode="auto">
          <a:xfrm>
            <a:off x="457199"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2" charset="0"/>
              </a:rPr>
              <a:t> </a:t>
            </a:r>
          </a:p>
        </p:txBody>
      </p:sp>
    </p:spTree>
    <p:extLst>
      <p:ext uri="{BB962C8B-B14F-4D97-AF65-F5344CB8AC3E}">
        <p14:creationId xmlns:p14="http://schemas.microsoft.com/office/powerpoint/2010/main" val="2871759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Tuffy" panose="020B0603060100000000" pitchFamily="34" charset="0"/>
              </a:defRPr>
            </a:lvl1pPr>
          </a:lstStyle>
          <a:p>
            <a:r>
              <a:rPr lang="en-US"/>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Tuffy" panose="020B0603060100000000" pitchFamily="34" charset="0"/>
              </a:defRPr>
            </a:lvl1pPr>
          </a:lstStyle>
          <a:p>
            <a:pPr lvl="0"/>
            <a:r>
              <a:rPr lang="en-US"/>
              <a:t>Edit Master text styles</a:t>
            </a:r>
          </a:p>
        </p:txBody>
      </p:sp>
    </p:spTree>
    <p:extLst>
      <p:ext uri="{BB962C8B-B14F-4D97-AF65-F5344CB8AC3E}">
        <p14:creationId xmlns:p14="http://schemas.microsoft.com/office/powerpoint/2010/main" val="1485219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77" r:id="rId5"/>
    <p:sldLayoutId id="2147483666" r:id="rId6"/>
    <p:sldLayoutId id="2147483669" r:id="rId7"/>
    <p:sldLayoutId id="2147483670" r:id="rId8"/>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38.png"/><Relationship Id="rId5" Type="http://schemas.openxmlformats.org/officeDocument/2006/relationships/image" Target="../media/image10.png"/><Relationship Id="rId10" Type="http://schemas.openxmlformats.org/officeDocument/2006/relationships/image" Target="../media/image37.png"/><Relationship Id="rId4" Type="http://schemas.openxmlformats.org/officeDocument/2006/relationships/image" Target="../media/image9.png"/><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43.png"/><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image" Target="../media/image42.pn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41.png"/><Relationship Id="rId5" Type="http://schemas.openxmlformats.org/officeDocument/2006/relationships/image" Target="../media/image10.png"/><Relationship Id="rId10" Type="http://schemas.openxmlformats.org/officeDocument/2006/relationships/image" Target="../media/image40.png"/><Relationship Id="rId4" Type="http://schemas.openxmlformats.org/officeDocument/2006/relationships/image" Target="../media/image9.png"/><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image" Target="../media/image8.pn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0.png"/><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8.png"/><Relationship Id="rId5" Type="http://schemas.openxmlformats.org/officeDocument/2006/relationships/image" Target="../media/image10.png"/><Relationship Id="rId10" Type="http://schemas.openxmlformats.org/officeDocument/2006/relationships/image" Target="../media/image25.png"/><Relationship Id="rId4" Type="http://schemas.openxmlformats.org/officeDocument/2006/relationships/image" Target="../media/image9.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27.png"/><Relationship Id="rId4" Type="http://schemas.openxmlformats.org/officeDocument/2006/relationships/image" Target="../media/image10.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9.png"/><Relationship Id="rId5" Type="http://schemas.openxmlformats.org/officeDocument/2006/relationships/image" Target="../media/image11.png"/><Relationship Id="rId10" Type="http://schemas.openxmlformats.org/officeDocument/2006/relationships/image" Target="../media/image28.png"/><Relationship Id="rId4" Type="http://schemas.openxmlformats.org/officeDocument/2006/relationships/image" Target="../media/image10.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32.png"/><Relationship Id="rId5" Type="http://schemas.openxmlformats.org/officeDocument/2006/relationships/image" Target="../media/image11.png"/><Relationship Id="rId10" Type="http://schemas.openxmlformats.org/officeDocument/2006/relationships/image" Target="../media/image31.png"/><Relationship Id="rId4" Type="http://schemas.openxmlformats.org/officeDocument/2006/relationships/image" Target="../media/image10.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5.png"/><Relationship Id="rId7" Type="http://schemas.openxmlformats.org/officeDocument/2006/relationships/image" Target="../media/image10.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4.png"/><Relationship Id="rId10" Type="http://schemas.openxmlformats.org/officeDocument/2006/relationships/image" Target="../media/image13.png"/><Relationship Id="rId4" Type="http://schemas.openxmlformats.org/officeDocument/2006/relationships/image" Target="../media/image36.png"/><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1C52D09-4AF4-4B12-B7B5-3D28CA8D2AF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20063"/>
            <a:ext cx="9144000" cy="6881348"/>
          </a:xfrm>
          <a:prstGeom prst="rect">
            <a:avLst/>
          </a:prstGeom>
        </p:spPr>
      </p:pic>
      <p:sp>
        <p:nvSpPr>
          <p:cNvPr id="7" name="TextBox 6"/>
          <p:cNvSpPr txBox="1"/>
          <p:nvPr/>
        </p:nvSpPr>
        <p:spPr>
          <a:xfrm>
            <a:off x="2071076" y="6384006"/>
            <a:ext cx="4994031" cy="369332"/>
          </a:xfrm>
          <a:prstGeom prst="rect">
            <a:avLst/>
          </a:prstGeom>
          <a:noFill/>
        </p:spPr>
        <p:txBody>
          <a:bodyPr wrap="square" rtlCol="0" anchor="ctr">
            <a:spAutoFit/>
          </a:bodyPr>
          <a:lstStyle/>
          <a:p>
            <a:pPr algn="ctr"/>
            <a:r>
              <a:rPr lang="en-GB" dirty="0">
                <a:solidFill>
                  <a:schemeClr val="bg1"/>
                </a:solidFill>
                <a:latin typeface="Tuffy" panose="020B0603060100000000" pitchFamily="34" charset="0"/>
              </a:rPr>
              <a:t>Year One</a:t>
            </a:r>
          </a:p>
        </p:txBody>
      </p:sp>
      <p:sp>
        <p:nvSpPr>
          <p:cNvPr id="4" name="Rectangle 3"/>
          <p:cNvSpPr/>
          <p:nvPr/>
        </p:nvSpPr>
        <p:spPr>
          <a:xfrm>
            <a:off x="0" y="6251423"/>
            <a:ext cx="9144000" cy="612000"/>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B1E3"/>
              </a:solidFill>
              <a:latin typeface="Twinkl" pitchFamily="2" charset="0"/>
            </a:endParaRPr>
          </a:p>
        </p:txBody>
      </p:sp>
      <p:cxnSp>
        <p:nvCxnSpPr>
          <p:cNvPr id="6" name="Straight Connector 5"/>
          <p:cNvCxnSpPr/>
          <p:nvPr/>
        </p:nvCxnSpPr>
        <p:spPr>
          <a:xfrm>
            <a:off x="0" y="6251423"/>
            <a:ext cx="926123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857089" y="6464797"/>
            <a:ext cx="3422002" cy="207749"/>
          </a:xfrm>
          <a:prstGeom prst="rect">
            <a:avLst/>
          </a:prstGeom>
          <a:noFill/>
        </p:spPr>
        <p:txBody>
          <a:bodyPr wrap="square" lIns="0" tIns="0" rIns="0" bIns="0" rtlCol="0" anchor="ctr" anchorCtr="1">
            <a:noAutofit/>
          </a:bodyPr>
          <a:lstStyle/>
          <a:p>
            <a:r>
              <a:rPr lang="en-GB" sz="800" b="1" dirty="0">
                <a:solidFill>
                  <a:schemeClr val="bg1"/>
                </a:solidFill>
                <a:latin typeface="Tuffy-TTF" panose="020B0603060100000000" pitchFamily="34" charset="0"/>
                <a:cs typeface="Arial" panose="020B0604020202020204" pitchFamily="34" charset="0"/>
              </a:rPr>
              <a:t>Science</a:t>
            </a:r>
            <a:r>
              <a:rPr lang="en-GB" sz="800" dirty="0">
                <a:solidFill>
                  <a:schemeClr val="bg1"/>
                </a:solidFill>
                <a:latin typeface="Tuffy-TTF" panose="020B0603060100000000" pitchFamily="34" charset="0"/>
                <a:cs typeface="Arial" panose="020B0604020202020204" pitchFamily="34" charset="0"/>
              </a:rPr>
              <a:t> | Year 5 | Forces | Gravity | Lesson 2</a:t>
            </a:r>
          </a:p>
        </p:txBody>
      </p:sp>
      <p:sp>
        <p:nvSpPr>
          <p:cNvPr id="17" name="Text Placeholder 16"/>
          <p:cNvSpPr>
            <a:spLocks noGrp="1"/>
          </p:cNvSpPr>
          <p:nvPr>
            <p:ph type="body" sz="quarter" idx="10"/>
          </p:nvPr>
        </p:nvSpPr>
        <p:spPr/>
        <p:txBody>
          <a:bodyPr/>
          <a:lstStyle/>
          <a:p>
            <a:r>
              <a:rPr lang="en-GB" dirty="0">
                <a:latin typeface="Tuffy-TTF" panose="020B0603060100000000" pitchFamily="34" charset="0"/>
                <a:cs typeface="Arial" panose="020B0604020202020204" pitchFamily="34" charset="0"/>
              </a:rPr>
              <a:t>Forces</a:t>
            </a:r>
          </a:p>
        </p:txBody>
      </p:sp>
      <p:sp>
        <p:nvSpPr>
          <p:cNvPr id="18" name="Title 17"/>
          <p:cNvSpPr>
            <a:spLocks noGrp="1"/>
          </p:cNvSpPr>
          <p:nvPr>
            <p:ph type="title"/>
          </p:nvPr>
        </p:nvSpPr>
        <p:spPr/>
        <p:txBody>
          <a:bodyPr/>
          <a:lstStyle/>
          <a:p>
            <a:r>
              <a:rPr lang="en-GB" dirty="0">
                <a:latin typeface="Tuffy-TTF" panose="020B0603060100000000" pitchFamily="34" charset="0"/>
                <a:cs typeface="Arial" panose="020B0604020202020204" pitchFamily="34" charset="0"/>
              </a:rPr>
              <a:t>Science</a:t>
            </a:r>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64823" y="982608"/>
            <a:ext cx="1614353" cy="1071343"/>
          </a:xfrm>
          <a:prstGeom prst="rect">
            <a:avLst/>
          </a:prstGeom>
        </p:spPr>
      </p:pic>
    </p:spTree>
    <p:extLst>
      <p:ext uri="{BB962C8B-B14F-4D97-AF65-F5344CB8AC3E}">
        <p14:creationId xmlns:p14="http://schemas.microsoft.com/office/powerpoint/2010/main" val="655612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3303F8A-1A16-45DF-9A09-4DA0C4488AE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80" t="-7918" r="96" b="14102"/>
          <a:stretch/>
        </p:blipFill>
        <p:spPr>
          <a:xfrm>
            <a:off x="436282" y="938255"/>
            <a:ext cx="8253323" cy="5470496"/>
          </a:xfrm>
          <a:prstGeom prst="roundRect">
            <a:avLst>
              <a:gd name="adj" fmla="val 2962"/>
            </a:avLst>
          </a:prstGeom>
        </p:spPr>
      </p:pic>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Weight and Mass</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480751" y="621486"/>
              <a:ext cx="1238498" cy="864000"/>
            </a:xfrm>
            <a:prstGeom prst="rect">
              <a:avLst/>
            </a:prstGeom>
          </p:spPr>
        </p:pic>
      </p:grpSp>
      <p:sp>
        <p:nvSpPr>
          <p:cNvPr id="23" name="TextBox 22">
            <a:extLst>
              <a:ext uri="{FF2B5EF4-FFF2-40B4-BE49-F238E27FC236}">
                <a16:creationId xmlns:a16="http://schemas.microsoft.com/office/drawing/2014/main" xmlns="" id="{4CF14C03-12BB-4C30-9497-585A128C1981}"/>
              </a:ext>
            </a:extLst>
          </p:cNvPr>
          <p:cNvSpPr txBox="1"/>
          <p:nvPr/>
        </p:nvSpPr>
        <p:spPr>
          <a:xfrm>
            <a:off x="3737253" y="2045971"/>
            <a:ext cx="4635499" cy="1754326"/>
          </a:xfrm>
          <a:prstGeom prst="rect">
            <a:avLst/>
          </a:prstGeom>
          <a:noFill/>
        </p:spPr>
        <p:txBody>
          <a:bodyPr wrap="square" rtlCol="0">
            <a:spAutoFit/>
          </a:bodyPr>
          <a:lstStyle/>
          <a:p>
            <a:pPr algn="ctr">
              <a:lnSpc>
                <a:spcPct val="100000"/>
              </a:lnSpc>
              <a:spcBef>
                <a:spcPct val="0"/>
              </a:spcBef>
              <a:buFont typeface="Arial" panose="020B0604020202020204" pitchFamily="34" charset="0"/>
              <a:buNone/>
            </a:pPr>
            <a:r>
              <a:rPr lang="en-GB" altLang="en-US" dirty="0">
                <a:solidFill>
                  <a:schemeClr val="bg1"/>
                </a:solidFill>
              </a:rPr>
              <a:t>Jupiter is a much bigger planet than Earth so it has a stronger gravitational pull. Although an object would have the same </a:t>
            </a:r>
            <a:r>
              <a:rPr lang="en-GB" altLang="en-US" b="1" dirty="0">
                <a:solidFill>
                  <a:schemeClr val="bg1"/>
                </a:solidFill>
              </a:rPr>
              <a:t>mass</a:t>
            </a:r>
            <a:r>
              <a:rPr lang="en-GB" altLang="en-US" dirty="0">
                <a:solidFill>
                  <a:schemeClr val="bg1"/>
                </a:solidFill>
              </a:rPr>
              <a:t> on Jupiter as anywhere else, it would </a:t>
            </a:r>
            <a:r>
              <a:rPr lang="en-GB" altLang="en-US" b="1" dirty="0">
                <a:solidFill>
                  <a:schemeClr val="bg1"/>
                </a:solidFill>
              </a:rPr>
              <a:t>weigh</a:t>
            </a:r>
            <a:r>
              <a:rPr lang="en-GB" altLang="en-US" dirty="0">
                <a:solidFill>
                  <a:schemeClr val="bg1"/>
                </a:solidFill>
              </a:rPr>
              <a:t> much more due to the gravity pulling it more strongly. </a:t>
            </a:r>
          </a:p>
        </p:txBody>
      </p:sp>
      <p:pic>
        <p:nvPicPr>
          <p:cNvPr id="4" name="Picture 3">
            <a:extLst>
              <a:ext uri="{FF2B5EF4-FFF2-40B4-BE49-F238E27FC236}">
                <a16:creationId xmlns:a16="http://schemas.microsoft.com/office/drawing/2014/main" xmlns="" id="{5092D80E-D698-49E2-AFC0-6407FA0B689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378659" y="1051602"/>
            <a:ext cx="6128923" cy="6130728"/>
          </a:xfrm>
          <a:prstGeom prst="rect">
            <a:avLst/>
          </a:prstGeom>
        </p:spPr>
      </p:pic>
      <p:pic>
        <p:nvPicPr>
          <p:cNvPr id="6" name="Picture 5">
            <a:extLst>
              <a:ext uri="{FF2B5EF4-FFF2-40B4-BE49-F238E27FC236}">
                <a16:creationId xmlns:a16="http://schemas.microsoft.com/office/drawing/2014/main" xmlns="" id="{7F2136E4-4F5F-4D2B-B073-081A98953E69}"/>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648122" y="7036235"/>
            <a:ext cx="1495878" cy="1494152"/>
          </a:xfrm>
          <a:prstGeom prst="rect">
            <a:avLst/>
          </a:prstGeom>
        </p:spPr>
      </p:pic>
    </p:spTree>
    <p:extLst>
      <p:ext uri="{BB962C8B-B14F-4D97-AF65-F5344CB8AC3E}">
        <p14:creationId xmlns:p14="http://schemas.microsoft.com/office/powerpoint/2010/main" val="2160396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8" presetClass="emph" presetSubtype="0" fill="hold" nodeType="withEffect">
                                  <p:stCondLst>
                                    <p:cond delay="0"/>
                                  </p:stCondLst>
                                  <p:childTnLst>
                                    <p:animRot by="10800000">
                                      <p:cBhvr>
                                        <p:cTn id="10" dur="1500" fill="hold"/>
                                        <p:tgtEl>
                                          <p:spTgt spid="4"/>
                                        </p:tgtEl>
                                        <p:attrNameLst>
                                          <p:attrName>r</p:attrName>
                                        </p:attrNameLst>
                                      </p:cBhvr>
                                    </p:animRot>
                                  </p:childTnLst>
                                </p:cTn>
                              </p:par>
                              <p:par>
                                <p:cTn id="11" presetID="42" presetClass="path" presetSubtype="0" accel="50000" decel="50000" fill="hold" nodeType="withEffect">
                                  <p:stCondLst>
                                    <p:cond delay="0"/>
                                  </p:stCondLst>
                                  <p:childTnLst>
                                    <p:animMotion origin="layout" path="M 8.33333E-7 -2.22222E-6 L -0.26163 -0.39097 " pathEditMode="relative" rAng="0" ptsTypes="AA">
                                      <p:cBhvr>
                                        <p:cTn id="12" dur="1500" fill="hold"/>
                                        <p:tgtEl>
                                          <p:spTgt spid="6"/>
                                        </p:tgtEl>
                                        <p:attrNameLst>
                                          <p:attrName>ppt_x</p:attrName>
                                          <p:attrName>ppt_y</p:attrName>
                                        </p:attrNameLst>
                                      </p:cBhvr>
                                      <p:rCtr x="-13090" y="-19560"/>
                                    </p:animMotion>
                                  </p:childTnLst>
                                </p:cTn>
                              </p:par>
                              <p:par>
                                <p:cTn id="13" presetID="10" presetClass="entr" presetSubtype="0" fill="hold" nodeType="withEffect">
                                  <p:stCondLst>
                                    <p:cond delay="500"/>
                                  </p:stCondLst>
                                  <p:childTnLst>
                                    <p:set>
                                      <p:cBhvr>
                                        <p:cTn id="14" dur="1" fill="hold">
                                          <p:stCondLst>
                                            <p:cond delay="0"/>
                                          </p:stCondLst>
                                        </p:cTn>
                                        <p:tgtEl>
                                          <p:spTgt spid="23">
                                            <p:txEl>
                                              <p:pRg st="0" end="0"/>
                                            </p:txEl>
                                          </p:spTgt>
                                        </p:tgtEl>
                                        <p:attrNameLst>
                                          <p:attrName>style.visibility</p:attrName>
                                        </p:attrNameLst>
                                      </p:cBhvr>
                                      <p:to>
                                        <p:strVal val="visible"/>
                                      </p:to>
                                    </p:set>
                                    <p:animEffect transition="in" filter="fade">
                                      <p:cBhvr>
                                        <p:cTn id="15"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xmlns="" id="{01B11DD6-F13D-4FB7-A75A-F76F394201E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13937"/>
          <a:stretch/>
        </p:blipFill>
        <p:spPr>
          <a:xfrm>
            <a:off x="581024" y="1448939"/>
            <a:ext cx="7981947" cy="4857541"/>
          </a:xfrm>
          <a:prstGeom prst="rect">
            <a:avLst/>
          </a:prstGeom>
        </p:spPr>
      </p:pic>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Weight and Mass</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480751" y="621486"/>
              <a:ext cx="1238498" cy="864000"/>
            </a:xfrm>
            <a:prstGeom prst="rect">
              <a:avLst/>
            </a:prstGeom>
          </p:spPr>
        </p:pic>
      </p:grpSp>
      <p:sp>
        <p:nvSpPr>
          <p:cNvPr id="2" name="Rectangle 1">
            <a:extLst>
              <a:ext uri="{FF2B5EF4-FFF2-40B4-BE49-F238E27FC236}">
                <a16:creationId xmlns:a16="http://schemas.microsoft.com/office/drawing/2014/main" xmlns="" id="{CDFC71D5-67F9-42B6-916B-C0AD154CBD0D}"/>
              </a:ext>
            </a:extLst>
          </p:cNvPr>
          <p:cNvSpPr/>
          <p:nvPr/>
        </p:nvSpPr>
        <p:spPr>
          <a:xfrm>
            <a:off x="3259123" y="1451621"/>
            <a:ext cx="2625754" cy="668787"/>
          </a:xfrm>
          <a:prstGeom prst="rect">
            <a:avLst/>
          </a:prstGeom>
          <a:solidFill>
            <a:srgbClr val="F7BB9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Remember</a:t>
            </a:r>
          </a:p>
        </p:txBody>
      </p:sp>
      <p:sp>
        <p:nvSpPr>
          <p:cNvPr id="3" name="Rectangle 2">
            <a:extLst>
              <a:ext uri="{FF2B5EF4-FFF2-40B4-BE49-F238E27FC236}">
                <a16:creationId xmlns:a16="http://schemas.microsoft.com/office/drawing/2014/main" xmlns="" id="{DEC0BE2D-B771-42D3-84B4-BBB27A7D257B}"/>
              </a:ext>
            </a:extLst>
          </p:cNvPr>
          <p:cNvSpPr/>
          <p:nvPr/>
        </p:nvSpPr>
        <p:spPr>
          <a:xfrm>
            <a:off x="1655532" y="3111550"/>
            <a:ext cx="3291072" cy="1326226"/>
          </a:xfrm>
          <a:prstGeom prst="rect">
            <a:avLst/>
          </a:prstGeom>
          <a:solidFill>
            <a:srgbClr val="F7BB9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0" tIns="108000" rIns="108000" bIns="108000" rtlCol="0" anchor="ctr"/>
          <a:lstStyle/>
          <a:p>
            <a:r>
              <a:rPr lang="en-GB" altLang="en-US" b="1" dirty="0">
                <a:solidFill>
                  <a:schemeClr val="tx1"/>
                </a:solidFill>
              </a:rPr>
              <a:t>Mass</a:t>
            </a:r>
            <a:r>
              <a:rPr lang="en-GB" altLang="en-US" dirty="0">
                <a:solidFill>
                  <a:schemeClr val="tx1"/>
                </a:solidFill>
              </a:rPr>
              <a:t> is how much </a:t>
            </a:r>
            <a:r>
              <a:rPr lang="en-GB" altLang="en-US" b="1" dirty="0">
                <a:solidFill>
                  <a:schemeClr val="tx1"/>
                </a:solidFill>
              </a:rPr>
              <a:t>matter</a:t>
            </a:r>
            <a:r>
              <a:rPr lang="en-GB" altLang="en-US" dirty="0">
                <a:solidFill>
                  <a:schemeClr val="tx1"/>
                </a:solidFill>
              </a:rPr>
              <a:t> (or ‘stuff’) is inside an object. It is measured in </a:t>
            </a:r>
            <a:r>
              <a:rPr lang="en-GB" altLang="en-US" b="1" dirty="0">
                <a:solidFill>
                  <a:schemeClr val="tx1"/>
                </a:solidFill>
              </a:rPr>
              <a:t>kilograms</a:t>
            </a:r>
            <a:r>
              <a:rPr lang="en-GB" altLang="en-US" dirty="0">
                <a:solidFill>
                  <a:schemeClr val="tx1"/>
                </a:solidFill>
              </a:rPr>
              <a:t> (kg).</a:t>
            </a:r>
            <a:endParaRPr lang="en-GB" dirty="0">
              <a:solidFill>
                <a:schemeClr val="tx1"/>
              </a:solidFill>
            </a:endParaRPr>
          </a:p>
        </p:txBody>
      </p:sp>
      <p:sp>
        <p:nvSpPr>
          <p:cNvPr id="28" name="Rectangle 27">
            <a:extLst>
              <a:ext uri="{FF2B5EF4-FFF2-40B4-BE49-F238E27FC236}">
                <a16:creationId xmlns:a16="http://schemas.microsoft.com/office/drawing/2014/main" xmlns="" id="{E25665F4-4B6D-430B-AE0B-05AFBBBD277A}"/>
              </a:ext>
            </a:extLst>
          </p:cNvPr>
          <p:cNvSpPr/>
          <p:nvPr/>
        </p:nvSpPr>
        <p:spPr>
          <a:xfrm>
            <a:off x="5120014" y="4981031"/>
            <a:ext cx="3435008" cy="1042956"/>
          </a:xfrm>
          <a:prstGeom prst="rect">
            <a:avLst/>
          </a:prstGeom>
          <a:solidFill>
            <a:srgbClr val="F7BB9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r">
              <a:lnSpc>
                <a:spcPct val="100000"/>
              </a:lnSpc>
              <a:buFont typeface="Arial" panose="020B0604020202020204" pitchFamily="34" charset="0"/>
              <a:buNone/>
            </a:pPr>
            <a:endParaRPr lang="en-GB" altLang="en-US" dirty="0">
              <a:solidFill>
                <a:schemeClr val="tx1"/>
              </a:solidFill>
            </a:endParaRPr>
          </a:p>
          <a:p>
            <a:pPr algn="r">
              <a:lnSpc>
                <a:spcPct val="100000"/>
              </a:lnSpc>
              <a:buFont typeface="Arial" panose="020B0604020202020204" pitchFamily="34" charset="0"/>
              <a:buNone/>
            </a:pPr>
            <a:r>
              <a:rPr lang="en-GB" altLang="en-US" b="1" dirty="0">
                <a:solidFill>
                  <a:schemeClr val="tx1"/>
                </a:solidFill>
              </a:rPr>
              <a:t>Weight</a:t>
            </a:r>
            <a:r>
              <a:rPr lang="en-GB" altLang="en-US" dirty="0">
                <a:solidFill>
                  <a:schemeClr val="tx1"/>
                </a:solidFill>
              </a:rPr>
              <a:t> is how strongly </a:t>
            </a:r>
            <a:r>
              <a:rPr lang="en-GB" altLang="en-US" b="1" dirty="0">
                <a:solidFill>
                  <a:schemeClr val="tx1"/>
                </a:solidFill>
              </a:rPr>
              <a:t>gravity</a:t>
            </a:r>
            <a:r>
              <a:rPr lang="en-GB" altLang="en-US" dirty="0">
                <a:solidFill>
                  <a:schemeClr val="tx1"/>
                </a:solidFill>
              </a:rPr>
              <a:t> is pulling an object down. It is measured in </a:t>
            </a:r>
            <a:r>
              <a:rPr lang="en-GB" altLang="en-US" b="1" dirty="0">
                <a:solidFill>
                  <a:schemeClr val="tx1"/>
                </a:solidFill>
              </a:rPr>
              <a:t>newtons</a:t>
            </a:r>
            <a:r>
              <a:rPr lang="en-GB" altLang="en-US" dirty="0">
                <a:solidFill>
                  <a:schemeClr val="tx1"/>
                </a:solidFill>
              </a:rPr>
              <a:t> (N).</a:t>
            </a:r>
          </a:p>
          <a:p>
            <a:pPr algn="r"/>
            <a:endParaRPr lang="en-GB" dirty="0">
              <a:solidFill>
                <a:schemeClr val="tx1"/>
              </a:solidFill>
            </a:endParaRPr>
          </a:p>
        </p:txBody>
      </p:sp>
      <p:pic>
        <p:nvPicPr>
          <p:cNvPr id="27" name="Picture 26">
            <a:extLst>
              <a:ext uri="{FF2B5EF4-FFF2-40B4-BE49-F238E27FC236}">
                <a16:creationId xmlns:a16="http://schemas.microsoft.com/office/drawing/2014/main" xmlns="" id="{E72320C0-C7B2-4D0A-B9BE-585B8699059F}"/>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l="50000" b="2206"/>
          <a:stretch/>
        </p:blipFill>
        <p:spPr>
          <a:xfrm>
            <a:off x="0" y="4686614"/>
            <a:ext cx="2720723" cy="2171386"/>
          </a:xfrm>
          <a:prstGeom prst="rect">
            <a:avLst/>
          </a:prstGeom>
        </p:spPr>
      </p:pic>
      <p:pic>
        <p:nvPicPr>
          <p:cNvPr id="30" name="Picture 29">
            <a:extLst>
              <a:ext uri="{FF2B5EF4-FFF2-40B4-BE49-F238E27FC236}">
                <a16:creationId xmlns:a16="http://schemas.microsoft.com/office/drawing/2014/main" xmlns="" id="{DE1CAC50-BD1F-4D40-B2FC-A4B5A2EA34AD}"/>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35114" y="1349950"/>
            <a:ext cx="1471125" cy="3713399"/>
          </a:xfrm>
          <a:prstGeom prst="rect">
            <a:avLst/>
          </a:prstGeom>
        </p:spPr>
      </p:pic>
      <p:sp>
        <p:nvSpPr>
          <p:cNvPr id="38" name="Arrow: Down 37">
            <a:extLst>
              <a:ext uri="{FF2B5EF4-FFF2-40B4-BE49-F238E27FC236}">
                <a16:creationId xmlns:a16="http://schemas.microsoft.com/office/drawing/2014/main" xmlns="" id="{1BEE8489-C5BF-4249-84BE-061698114AE3}"/>
              </a:ext>
            </a:extLst>
          </p:cNvPr>
          <p:cNvSpPr/>
          <p:nvPr/>
        </p:nvSpPr>
        <p:spPr>
          <a:xfrm>
            <a:off x="6324920" y="3968439"/>
            <a:ext cx="616245" cy="897979"/>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xmlns="" id="{B0F4BDA8-F2D1-48F8-B6BB-35CE4180D0EA}"/>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573642" y="1772398"/>
            <a:ext cx="3989332" cy="2310504"/>
          </a:xfrm>
          <a:prstGeom prst="rect">
            <a:avLst/>
          </a:prstGeom>
        </p:spPr>
      </p:pic>
      <p:grpSp>
        <p:nvGrpSpPr>
          <p:cNvPr id="45" name="Group 44">
            <a:extLst>
              <a:ext uri="{FF2B5EF4-FFF2-40B4-BE49-F238E27FC236}">
                <a16:creationId xmlns:a16="http://schemas.microsoft.com/office/drawing/2014/main" xmlns="" id="{EA459260-97B6-4E89-B49E-D36E0A2E6CE8}"/>
              </a:ext>
            </a:extLst>
          </p:cNvPr>
          <p:cNvGrpSpPr/>
          <p:nvPr/>
        </p:nvGrpSpPr>
        <p:grpSpPr>
          <a:xfrm>
            <a:off x="1287499" y="3886200"/>
            <a:ext cx="135329" cy="701425"/>
            <a:chOff x="1287499" y="3886200"/>
            <a:chExt cx="135329" cy="701425"/>
          </a:xfrm>
        </p:grpSpPr>
        <p:pic>
          <p:nvPicPr>
            <p:cNvPr id="42" name="Picture 41">
              <a:extLst>
                <a:ext uri="{FF2B5EF4-FFF2-40B4-BE49-F238E27FC236}">
                  <a16:creationId xmlns:a16="http://schemas.microsoft.com/office/drawing/2014/main" xmlns="" id="{4071921D-16E3-40BF-8F8A-86A5AE2FE60C}"/>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287499" y="3886200"/>
              <a:ext cx="135329" cy="538876"/>
            </a:xfrm>
            <a:prstGeom prst="rect">
              <a:avLst/>
            </a:prstGeom>
          </p:spPr>
        </p:pic>
        <p:sp>
          <p:nvSpPr>
            <p:cNvPr id="44" name="Rectangle 43">
              <a:extLst>
                <a:ext uri="{FF2B5EF4-FFF2-40B4-BE49-F238E27FC236}">
                  <a16:creationId xmlns:a16="http://schemas.microsoft.com/office/drawing/2014/main" xmlns="" id="{F0728878-312B-4ED8-8C7F-79776C0F2B09}"/>
                </a:ext>
              </a:extLst>
            </p:cNvPr>
            <p:cNvSpPr/>
            <p:nvPr/>
          </p:nvSpPr>
          <p:spPr>
            <a:xfrm>
              <a:off x="1319249" y="4229100"/>
              <a:ext cx="52351" cy="358525"/>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71894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500"/>
                            </p:stCondLst>
                            <p:childTnLst>
                              <p:par>
                                <p:cTn id="14" presetID="8" presetClass="emph" presetSubtype="0" fill="hold" nodeType="afterEffect">
                                  <p:stCondLst>
                                    <p:cond delay="0"/>
                                  </p:stCondLst>
                                  <p:childTnLst>
                                    <p:animRot by="16200000">
                                      <p:cBhvr>
                                        <p:cTn id="15" dur="1000" fill="hold"/>
                                        <p:tgtEl>
                                          <p:spTgt spid="45"/>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right)">
                                      <p:cBhvr>
                                        <p:cTn id="20" dur="500"/>
                                        <p:tgtEl>
                                          <p:spTgt spid="28"/>
                                        </p:tgtEl>
                                      </p:cBhvr>
                                    </p:animEffect>
                                  </p:childTnLst>
                                </p:cTn>
                              </p:par>
                            </p:childTnLst>
                          </p:cTn>
                        </p:par>
                        <p:par>
                          <p:cTn id="21" fill="hold">
                            <p:stCondLst>
                              <p:cond delay="500"/>
                            </p:stCondLst>
                            <p:childTnLst>
                              <p:par>
                                <p:cTn id="22" presetID="22" presetClass="entr" presetSubtype="1" fill="hold" grpId="0" nodeType="after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up)">
                                      <p:cBhvr>
                                        <p:cTn id="2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28" grpId="0" animBg="1"/>
      <p:bldP spid="3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200" dirty="0">
                <a:latin typeface="+mj-lt"/>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200" dirty="0">
                <a:latin typeface="+mj-lt"/>
              </a:rPr>
              <a:t>Aim</a:t>
            </a:r>
          </a:p>
        </p:txBody>
      </p:sp>
      <p:sp>
        <p:nvSpPr>
          <p:cNvPr id="13" name="Content Placeholder 15">
            <a:extLst>
              <a:ext uri="{FF2B5EF4-FFF2-40B4-BE49-F238E27FC236}">
                <a16:creationId xmlns:a16="http://schemas.microsoft.com/office/drawing/2014/main" xmlns="" id="{F331F062-41EB-4F98-B964-A2DAF0DAE6EA}"/>
              </a:ext>
            </a:extLst>
          </p:cNvPr>
          <p:cNvSpPr>
            <a:spLocks noGrp="1"/>
          </p:cNvSpPr>
          <p:nvPr>
            <p:ph idx="1"/>
          </p:nvPr>
        </p:nvSpPr>
        <p:spPr>
          <a:xfrm>
            <a:off x="628650" y="1127760"/>
            <a:ext cx="7886700" cy="1409700"/>
          </a:xfrm>
        </p:spPr>
        <p:txBody>
          <a:bodyPr>
            <a:normAutofit/>
          </a:bodyPr>
          <a:lstStyle/>
          <a:p>
            <a:r>
              <a:rPr lang="en-GB" dirty="0"/>
              <a:t>To explore the effect that gravity has on objects and how the first theory of gravity was developed. </a:t>
            </a:r>
          </a:p>
        </p:txBody>
      </p:sp>
      <p:sp>
        <p:nvSpPr>
          <p:cNvPr id="14" name="Content Placeholder 15">
            <a:extLst>
              <a:ext uri="{FF2B5EF4-FFF2-40B4-BE49-F238E27FC236}">
                <a16:creationId xmlns:a16="http://schemas.microsoft.com/office/drawing/2014/main" xmlns="" id="{5745A54B-A1F4-45B7-9406-40EECAD27C99}"/>
              </a:ext>
            </a:extLst>
          </p:cNvPr>
          <p:cNvSpPr txBox="1">
            <a:spLocks/>
          </p:cNvSpPr>
          <p:nvPr/>
        </p:nvSpPr>
        <p:spPr>
          <a:xfrm>
            <a:off x="628648" y="3429000"/>
            <a:ext cx="7886700" cy="1409700"/>
          </a:xfrm>
          <a:prstGeom prst="rect">
            <a:avLst/>
          </a:prstGeom>
          <a:noFill/>
          <a:ln w="25400">
            <a:noFill/>
          </a:ln>
        </p:spPr>
        <p:txBody>
          <a:bodyPr vert="horz" lIns="180000" tIns="252000" rIns="252000" bIns="18000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I can explain the effect of gravity on unsupported objects.</a:t>
            </a:r>
          </a:p>
          <a:p>
            <a:r>
              <a:rPr lang="en-GB" dirty="0">
                <a:latin typeface="Twinkl" pitchFamily="50" charset="0"/>
              </a:rPr>
              <a:t>I can explain Isaac Newton’s role in developing a theory of gravity.</a:t>
            </a:r>
          </a:p>
          <a:p>
            <a:r>
              <a:rPr lang="en-GB" dirty="0">
                <a:latin typeface="Twinkl" pitchFamily="50" charset="0"/>
              </a:rPr>
              <a:t>I can accurately measure the force of gravity pulling on objects.</a:t>
            </a:r>
          </a:p>
        </p:txBody>
      </p: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spTree>
    <p:extLst>
      <p:ext uri="{BB962C8B-B14F-4D97-AF65-F5344CB8AC3E}">
        <p14:creationId xmlns:p14="http://schemas.microsoft.com/office/powerpoint/2010/main" val="603422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88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200" dirty="0">
                <a:latin typeface="+mn-lt"/>
              </a:rPr>
              <a:t>Success</a:t>
            </a:r>
            <a:r>
              <a:rPr lang="en-US" sz="3600" dirty="0">
                <a:latin typeface="+mn-lt"/>
              </a:rPr>
              <a:t> </a:t>
            </a:r>
            <a:r>
              <a:rPr lang="en-US" sz="3200" dirty="0">
                <a:latin typeface="+mn-lt"/>
              </a:rPr>
              <a:t>Criteria</a:t>
            </a:r>
            <a:endParaRPr lang="en-US" sz="3600" dirty="0">
              <a:latin typeface="+mn-lt"/>
            </a:endParaRP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200" dirty="0">
                <a:latin typeface="+mn-lt"/>
              </a:rPr>
              <a:t>Aim</a:t>
            </a:r>
            <a:endParaRPr lang="en-US" sz="3600" dirty="0">
              <a:latin typeface="+mn-lt"/>
            </a:endParaRPr>
          </a:p>
        </p:txBody>
      </p:sp>
      <p:sp>
        <p:nvSpPr>
          <p:cNvPr id="16" name="Content Placeholder 15"/>
          <p:cNvSpPr>
            <a:spLocks noGrp="1"/>
          </p:cNvSpPr>
          <p:nvPr>
            <p:ph idx="1"/>
          </p:nvPr>
        </p:nvSpPr>
        <p:spPr/>
        <p:txBody>
          <a:bodyPr>
            <a:normAutofit/>
          </a:bodyPr>
          <a:lstStyle/>
          <a:p>
            <a:r>
              <a:rPr lang="en-GB" dirty="0">
                <a:latin typeface="Twinkl" pitchFamily="50" charset="0"/>
              </a:rPr>
              <a:t>To explore the effect that gravity has on objects and how the first theory of gravity was developed. </a:t>
            </a:r>
          </a:p>
        </p:txBody>
      </p:sp>
      <p:sp>
        <p:nvSpPr>
          <p:cNvPr id="20" name="Content Placeholder 15"/>
          <p:cNvSpPr txBox="1">
            <a:spLocks/>
          </p:cNvSpPr>
          <p:nvPr/>
        </p:nvSpPr>
        <p:spPr>
          <a:xfrm>
            <a:off x="628648" y="3429000"/>
            <a:ext cx="7886700" cy="1409700"/>
          </a:xfrm>
          <a:prstGeom prst="rect">
            <a:avLst/>
          </a:prstGeom>
          <a:noFill/>
          <a:ln w="25400">
            <a:noFill/>
          </a:ln>
        </p:spPr>
        <p:txBody>
          <a:bodyPr vert="horz" lIns="180000" tIns="252000" rIns="252000" bIns="18000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I can explain the effect of gravity on unsupported objects.</a:t>
            </a:r>
          </a:p>
          <a:p>
            <a:r>
              <a:rPr lang="en-GB" dirty="0">
                <a:latin typeface="Twinkl" pitchFamily="50" charset="0"/>
              </a:rPr>
              <a:t>I can explain Isaac Newton’s role in developing a theory of gravity.</a:t>
            </a:r>
          </a:p>
          <a:p>
            <a:r>
              <a:rPr lang="en-GB" dirty="0">
                <a:latin typeface="Twinkl" pitchFamily="50" charset="0"/>
              </a:rPr>
              <a:t>I can accurately measure the force of gravity pulling on objects.</a:t>
            </a:r>
          </a:p>
        </p:txBody>
      </p:sp>
    </p:spTree>
    <p:extLst>
      <p:ext uri="{BB962C8B-B14F-4D97-AF65-F5344CB8AC3E}">
        <p14:creationId xmlns:p14="http://schemas.microsoft.com/office/powerpoint/2010/main" val="44728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EB1F6A02-2CA4-4FCE-8E08-6FAB7F843EE8}"/>
              </a:ext>
            </a:extLst>
          </p:cNvPr>
          <p:cNvPicPr>
            <a:picLocks noChangeAspect="1"/>
          </p:cNvPicPr>
          <p:nvPr/>
        </p:nvPicPr>
        <p:blipFill rotWithShape="1">
          <a:blip r:embed="rId2">
            <a:extLst>
              <a:ext uri="{28A0092B-C50C-407E-A947-70E740481C1C}">
                <a14:useLocalDpi xmlns:a14="http://schemas.microsoft.com/office/drawing/2010/main"/>
              </a:ext>
            </a:extLst>
          </a:blip>
          <a:srcRect l="4862" t="-17400" r="5046" b="24504"/>
          <a:stretch/>
        </p:blipFill>
        <p:spPr>
          <a:xfrm>
            <a:off x="444617" y="411061"/>
            <a:ext cx="8237989" cy="5998127"/>
          </a:xfrm>
          <a:prstGeom prst="roundRect">
            <a:avLst>
              <a:gd name="adj" fmla="val 2702"/>
            </a:avLst>
          </a:prstGeom>
        </p:spPr>
      </p:pic>
      <p:sp>
        <p:nvSpPr>
          <p:cNvPr id="8" name="Rectangle 7"/>
          <p:cNvSpPr/>
          <p:nvPr/>
        </p:nvSpPr>
        <p:spPr>
          <a:xfrm>
            <a:off x="-243280" y="1459573"/>
            <a:ext cx="3466802" cy="4210238"/>
          </a:xfrm>
          <a:prstGeom prst="rect">
            <a:avLst/>
          </a:prstGeom>
          <a:solidFill>
            <a:srgbClr val="F0864A"/>
          </a:solidFill>
          <a:ln w="12700">
            <a:solidFill>
              <a:schemeClr val="tx1"/>
            </a:solidFill>
          </a:ln>
        </p:spPr>
        <p:txBody>
          <a:bodyPr wrap="square" lIns="396000" tIns="108000" rIns="108000" bIns="1044000">
            <a:spAutoFit/>
          </a:bodyPr>
          <a:lstStyle/>
          <a:p>
            <a:pPr algn="ctr">
              <a:buFont typeface="Arial" panose="020B0604020202020204" pitchFamily="34" charset="0"/>
              <a:buNone/>
            </a:pPr>
            <a:r>
              <a:rPr lang="en-GB" altLang="en-US" dirty="0"/>
              <a:t>Watch your teacher let go of a bouncy ball. What does    it do?</a:t>
            </a:r>
          </a:p>
          <a:p>
            <a:pPr algn="ctr">
              <a:buFont typeface="Arial" panose="020B0604020202020204" pitchFamily="34" charset="0"/>
              <a:buNone/>
            </a:pPr>
            <a:endParaRPr lang="en-GB" altLang="en-US" dirty="0"/>
          </a:p>
          <a:p>
            <a:pPr algn="ctr">
              <a:buFont typeface="Arial" panose="020B0604020202020204" pitchFamily="34" charset="0"/>
              <a:buNone/>
            </a:pPr>
            <a:r>
              <a:rPr lang="en-GB" altLang="en-US" dirty="0"/>
              <a:t>These children are discussing why the bouncy ball falls down rather than falling up, sideways or staying still.</a:t>
            </a:r>
          </a:p>
          <a:p>
            <a:pPr algn="ctr">
              <a:buFont typeface="Arial" panose="020B0604020202020204" pitchFamily="34" charset="0"/>
              <a:buNone/>
            </a:pPr>
            <a:endParaRPr lang="en-GB" altLang="en-US" dirty="0"/>
          </a:p>
          <a:p>
            <a:pPr algn="ctr">
              <a:buFont typeface="Arial" panose="020B0604020202020204" pitchFamily="34" charset="0"/>
              <a:buNone/>
            </a:pPr>
            <a:r>
              <a:rPr lang="en-GB" altLang="en-US" dirty="0"/>
              <a:t>Which child or children do you agree with?</a:t>
            </a:r>
          </a:p>
        </p:txBody>
      </p:sp>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Falling Down</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480751" y="621486"/>
              <a:ext cx="1238498" cy="864000"/>
            </a:xfrm>
            <a:prstGeom prst="rect">
              <a:avLst/>
            </a:prstGeom>
          </p:spPr>
        </p:pic>
      </p:grpSp>
      <p:pic>
        <p:nvPicPr>
          <p:cNvPr id="3" name="Picture 2">
            <a:extLst>
              <a:ext uri="{FF2B5EF4-FFF2-40B4-BE49-F238E27FC236}">
                <a16:creationId xmlns:a16="http://schemas.microsoft.com/office/drawing/2014/main" xmlns="" id="{D746BAB5-01C2-44A4-96E2-039DD1FBE76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flipH="1">
            <a:off x="-413212" y="4613944"/>
            <a:ext cx="2977144" cy="2260832"/>
          </a:xfrm>
          <a:prstGeom prst="rect">
            <a:avLst/>
          </a:prstGeom>
        </p:spPr>
      </p:pic>
      <p:sp>
        <p:nvSpPr>
          <p:cNvPr id="10" name="Rectangle 9">
            <a:extLst>
              <a:ext uri="{FF2B5EF4-FFF2-40B4-BE49-F238E27FC236}">
                <a16:creationId xmlns:a16="http://schemas.microsoft.com/office/drawing/2014/main" xmlns="" id="{C1A99F98-272A-4ED4-B0C9-C6E30D53DECC}"/>
              </a:ext>
            </a:extLst>
          </p:cNvPr>
          <p:cNvSpPr/>
          <p:nvPr/>
        </p:nvSpPr>
        <p:spPr>
          <a:xfrm>
            <a:off x="3355596" y="1556510"/>
            <a:ext cx="5226342" cy="4609398"/>
          </a:xfrm>
          <a:prstGeom prst="rect">
            <a:avLst/>
          </a:prstGeom>
          <a:solidFill>
            <a:srgbClr val="F7BB9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28575">
                <a:solidFill>
                  <a:schemeClr val="tx1"/>
                </a:solidFill>
              </a:ln>
            </a:endParaRPr>
          </a:p>
        </p:txBody>
      </p:sp>
      <p:sp>
        <p:nvSpPr>
          <p:cNvPr id="11" name="TextBox 10">
            <a:extLst>
              <a:ext uri="{FF2B5EF4-FFF2-40B4-BE49-F238E27FC236}">
                <a16:creationId xmlns:a16="http://schemas.microsoft.com/office/drawing/2014/main" xmlns="" id="{8919AC09-4178-4C62-8A83-FF044276AE4B}"/>
              </a:ext>
            </a:extLst>
          </p:cNvPr>
          <p:cNvSpPr txBox="1"/>
          <p:nvPr/>
        </p:nvSpPr>
        <p:spPr>
          <a:xfrm>
            <a:off x="3433247" y="2894201"/>
            <a:ext cx="2027986" cy="1200329"/>
          </a:xfrm>
          <a:prstGeom prst="rect">
            <a:avLst/>
          </a:prstGeom>
          <a:noFill/>
        </p:spPr>
        <p:txBody>
          <a:bodyPr wrap="square" rtlCol="0">
            <a:spAutoFit/>
          </a:bodyPr>
          <a:lstStyle/>
          <a:p>
            <a:pPr algn="ctr"/>
            <a:r>
              <a:rPr lang="en-GB" altLang="en-US" dirty="0"/>
              <a:t>The ball falls downwards because gravity is pulling it down. </a:t>
            </a:r>
            <a:endParaRPr lang="en-GB" dirty="0"/>
          </a:p>
        </p:txBody>
      </p:sp>
      <p:sp>
        <p:nvSpPr>
          <p:cNvPr id="23" name="TextBox 22">
            <a:extLst>
              <a:ext uri="{FF2B5EF4-FFF2-40B4-BE49-F238E27FC236}">
                <a16:creationId xmlns:a16="http://schemas.microsoft.com/office/drawing/2014/main" xmlns="" id="{6D098F20-EB8E-49AA-B0A8-C16B452984D8}"/>
              </a:ext>
            </a:extLst>
          </p:cNvPr>
          <p:cNvSpPr txBox="1"/>
          <p:nvPr/>
        </p:nvSpPr>
        <p:spPr>
          <a:xfrm>
            <a:off x="3528646" y="1523480"/>
            <a:ext cx="2279655" cy="1200329"/>
          </a:xfrm>
          <a:prstGeom prst="rect">
            <a:avLst/>
          </a:prstGeom>
          <a:noFill/>
        </p:spPr>
        <p:txBody>
          <a:bodyPr wrap="square" rtlCol="0">
            <a:spAutoFit/>
          </a:bodyPr>
          <a:lstStyle/>
          <a:p>
            <a:pPr algn="ctr">
              <a:buFont typeface="Arial" panose="020B0604020202020204" pitchFamily="34" charset="0"/>
              <a:buNone/>
            </a:pPr>
            <a:r>
              <a:rPr lang="en-GB" altLang="en-US" dirty="0"/>
              <a:t>There is no air resistance acting on the ball, so it can go straight down.</a:t>
            </a:r>
          </a:p>
        </p:txBody>
      </p:sp>
      <p:sp>
        <p:nvSpPr>
          <p:cNvPr id="25" name="TextBox 24">
            <a:extLst>
              <a:ext uri="{FF2B5EF4-FFF2-40B4-BE49-F238E27FC236}">
                <a16:creationId xmlns:a16="http://schemas.microsoft.com/office/drawing/2014/main" xmlns="" id="{99685EF6-6A8A-42E6-962F-FF66B2FE9E0D}"/>
              </a:ext>
            </a:extLst>
          </p:cNvPr>
          <p:cNvSpPr txBox="1"/>
          <p:nvPr/>
        </p:nvSpPr>
        <p:spPr>
          <a:xfrm>
            <a:off x="5940375" y="1574946"/>
            <a:ext cx="2536702" cy="1477328"/>
          </a:xfrm>
          <a:prstGeom prst="rect">
            <a:avLst/>
          </a:prstGeom>
          <a:noFill/>
        </p:spPr>
        <p:txBody>
          <a:bodyPr wrap="square" rtlCol="0">
            <a:spAutoFit/>
          </a:bodyPr>
          <a:lstStyle/>
          <a:p>
            <a:pPr algn="ctr">
              <a:buFont typeface="Arial" panose="020B0604020202020204" pitchFamily="34" charset="0"/>
              <a:buNone/>
            </a:pPr>
            <a:r>
              <a:rPr lang="en-GB" altLang="en-US" dirty="0"/>
              <a:t>The ground exerts a force on the ball so the ball is magnetically attracted to the ground.</a:t>
            </a:r>
          </a:p>
        </p:txBody>
      </p:sp>
      <p:sp>
        <p:nvSpPr>
          <p:cNvPr id="26" name="TextBox 25">
            <a:extLst>
              <a:ext uri="{FF2B5EF4-FFF2-40B4-BE49-F238E27FC236}">
                <a16:creationId xmlns:a16="http://schemas.microsoft.com/office/drawing/2014/main" xmlns="" id="{90D7FAFC-A385-4C01-804C-74CDCBF3701B}"/>
              </a:ext>
            </a:extLst>
          </p:cNvPr>
          <p:cNvSpPr txBox="1"/>
          <p:nvPr/>
        </p:nvSpPr>
        <p:spPr>
          <a:xfrm>
            <a:off x="5759044" y="3153508"/>
            <a:ext cx="2718033" cy="1200329"/>
          </a:xfrm>
          <a:prstGeom prst="rect">
            <a:avLst/>
          </a:prstGeom>
          <a:noFill/>
        </p:spPr>
        <p:txBody>
          <a:bodyPr wrap="square" rtlCol="0">
            <a:spAutoFit/>
          </a:bodyPr>
          <a:lstStyle/>
          <a:p>
            <a:pPr algn="ctr">
              <a:buFont typeface="Arial" panose="020B0604020202020204" pitchFamily="34" charset="0"/>
              <a:buNone/>
            </a:pPr>
            <a:r>
              <a:rPr lang="en-GB" altLang="en-US" dirty="0"/>
              <a:t>The bouncy ball falls downwards because it is heavy. If it were lighter, it would float away.</a:t>
            </a:r>
          </a:p>
        </p:txBody>
      </p:sp>
      <p:pic>
        <p:nvPicPr>
          <p:cNvPr id="21" name="Picture 20">
            <a:extLst>
              <a:ext uri="{FF2B5EF4-FFF2-40B4-BE49-F238E27FC236}">
                <a16:creationId xmlns:a16="http://schemas.microsoft.com/office/drawing/2014/main" xmlns="" id="{5F7CD319-B1C0-428F-83B4-F98F3BAC14B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33146" y="5064935"/>
            <a:ext cx="711307" cy="712981"/>
          </a:xfrm>
          <a:prstGeom prst="rect">
            <a:avLst/>
          </a:prstGeom>
        </p:spPr>
      </p:pic>
      <p:pic>
        <p:nvPicPr>
          <p:cNvPr id="28" name="Picture 27">
            <a:extLst>
              <a:ext uri="{FF2B5EF4-FFF2-40B4-BE49-F238E27FC236}">
                <a16:creationId xmlns:a16="http://schemas.microsoft.com/office/drawing/2014/main" xmlns="" id="{7371AEA5-1E61-406B-B1EA-87B2988A0CD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60264"/>
          <a:stretch/>
        </p:blipFill>
        <p:spPr>
          <a:xfrm>
            <a:off x="2651911" y="4209823"/>
            <a:ext cx="1884164" cy="2648177"/>
          </a:xfrm>
          <a:prstGeom prst="rect">
            <a:avLst/>
          </a:prstGeom>
        </p:spPr>
      </p:pic>
      <p:pic>
        <p:nvPicPr>
          <p:cNvPr id="30" name="Picture 29">
            <a:extLst>
              <a:ext uri="{FF2B5EF4-FFF2-40B4-BE49-F238E27FC236}">
                <a16:creationId xmlns:a16="http://schemas.microsoft.com/office/drawing/2014/main" xmlns="" id="{C5A921B6-A40B-4252-8F0B-F5BC6E2646ED}"/>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b="61385"/>
          <a:stretch/>
        </p:blipFill>
        <p:spPr>
          <a:xfrm>
            <a:off x="3738838" y="4209823"/>
            <a:ext cx="2151655" cy="2648177"/>
          </a:xfrm>
          <a:prstGeom prst="rect">
            <a:avLst/>
          </a:prstGeom>
        </p:spPr>
      </p:pic>
      <p:pic>
        <p:nvPicPr>
          <p:cNvPr id="34" name="Picture 33">
            <a:extLst>
              <a:ext uri="{FF2B5EF4-FFF2-40B4-BE49-F238E27FC236}">
                <a16:creationId xmlns:a16="http://schemas.microsoft.com/office/drawing/2014/main" xmlns="" id="{4F024047-052F-495E-B882-B1B41E6BA398}"/>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b="64524"/>
          <a:stretch/>
        </p:blipFill>
        <p:spPr>
          <a:xfrm>
            <a:off x="6896946" y="4425061"/>
            <a:ext cx="2063950" cy="2432939"/>
          </a:xfrm>
          <a:prstGeom prst="rect">
            <a:avLst/>
          </a:prstGeom>
        </p:spPr>
      </p:pic>
      <p:pic>
        <p:nvPicPr>
          <p:cNvPr id="32" name="Picture 31">
            <a:extLst>
              <a:ext uri="{FF2B5EF4-FFF2-40B4-BE49-F238E27FC236}">
                <a16:creationId xmlns:a16="http://schemas.microsoft.com/office/drawing/2014/main" xmlns="" id="{83313491-88DC-443A-8543-0DDD6CC4C0A9}"/>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l="27139" b="65196"/>
          <a:stretch/>
        </p:blipFill>
        <p:spPr>
          <a:xfrm>
            <a:off x="5382954" y="4471156"/>
            <a:ext cx="1781714" cy="2386844"/>
          </a:xfrm>
          <a:prstGeom prst="rect">
            <a:avLst/>
          </a:prstGeom>
        </p:spPr>
      </p:pic>
      <p:pic>
        <p:nvPicPr>
          <p:cNvPr id="54" name="Picture 53">
            <a:extLst>
              <a:ext uri="{FF2B5EF4-FFF2-40B4-BE49-F238E27FC236}">
                <a16:creationId xmlns:a16="http://schemas.microsoft.com/office/drawing/2014/main" xmlns="" id="{BF64469E-7A6D-4183-A38C-7417E0E4572A}"/>
              </a:ext>
            </a:extLst>
          </p:cNvPr>
          <p:cNvPicPr>
            <a:picLocks noChangeAspect="1"/>
          </p:cNvPicPr>
          <p:nvPr/>
        </p:nvPicPr>
        <p:blipFill>
          <a:blip r:embed="rId16"/>
          <a:stretch>
            <a:fillRect/>
          </a:stretch>
        </p:blipFill>
        <p:spPr>
          <a:xfrm>
            <a:off x="3423785" y="2460580"/>
            <a:ext cx="469433" cy="1652159"/>
          </a:xfrm>
          <a:prstGeom prst="rect">
            <a:avLst/>
          </a:prstGeom>
        </p:spPr>
      </p:pic>
      <p:pic>
        <p:nvPicPr>
          <p:cNvPr id="57" name="Picture 56">
            <a:extLst>
              <a:ext uri="{FF2B5EF4-FFF2-40B4-BE49-F238E27FC236}">
                <a16:creationId xmlns:a16="http://schemas.microsoft.com/office/drawing/2014/main" xmlns="" id="{727B8038-63AB-4136-8369-AFADBF061FB9}"/>
              </a:ext>
            </a:extLst>
          </p:cNvPr>
          <p:cNvPicPr>
            <a:picLocks noChangeAspect="1"/>
          </p:cNvPicPr>
          <p:nvPr/>
        </p:nvPicPr>
        <p:blipFill>
          <a:blip r:embed="rId17"/>
          <a:stretch>
            <a:fillRect/>
          </a:stretch>
        </p:blipFill>
        <p:spPr>
          <a:xfrm>
            <a:off x="5249788" y="4048153"/>
            <a:ext cx="408467" cy="1286367"/>
          </a:xfrm>
          <a:prstGeom prst="rect">
            <a:avLst/>
          </a:prstGeom>
        </p:spPr>
      </p:pic>
      <p:pic>
        <p:nvPicPr>
          <p:cNvPr id="60" name="Picture 59">
            <a:extLst>
              <a:ext uri="{FF2B5EF4-FFF2-40B4-BE49-F238E27FC236}">
                <a16:creationId xmlns:a16="http://schemas.microsoft.com/office/drawing/2014/main" xmlns="" id="{D3BFD898-97C3-47E0-A84A-9039FA348B27}"/>
              </a:ext>
            </a:extLst>
          </p:cNvPr>
          <p:cNvPicPr>
            <a:picLocks noChangeAspect="1"/>
          </p:cNvPicPr>
          <p:nvPr/>
        </p:nvPicPr>
        <p:blipFill>
          <a:blip r:embed="rId18"/>
          <a:stretch>
            <a:fillRect/>
          </a:stretch>
        </p:blipFill>
        <p:spPr>
          <a:xfrm>
            <a:off x="5703111" y="2473303"/>
            <a:ext cx="670618" cy="2042337"/>
          </a:xfrm>
          <a:prstGeom prst="rect">
            <a:avLst/>
          </a:prstGeom>
        </p:spPr>
      </p:pic>
      <p:pic>
        <p:nvPicPr>
          <p:cNvPr id="63" name="Picture 62">
            <a:extLst>
              <a:ext uri="{FF2B5EF4-FFF2-40B4-BE49-F238E27FC236}">
                <a16:creationId xmlns:a16="http://schemas.microsoft.com/office/drawing/2014/main" xmlns="" id="{BA859436-A16A-4145-8AC4-1D8936C7A394}"/>
              </a:ext>
            </a:extLst>
          </p:cNvPr>
          <p:cNvPicPr>
            <a:picLocks noChangeAspect="1"/>
          </p:cNvPicPr>
          <p:nvPr/>
        </p:nvPicPr>
        <p:blipFill>
          <a:blip r:embed="rId19"/>
          <a:stretch>
            <a:fillRect/>
          </a:stretch>
        </p:blipFill>
        <p:spPr>
          <a:xfrm>
            <a:off x="6984925" y="4369520"/>
            <a:ext cx="390178" cy="1329043"/>
          </a:xfrm>
          <a:prstGeom prst="rect">
            <a:avLst/>
          </a:prstGeom>
        </p:spPr>
      </p:pic>
      <p:pic>
        <p:nvPicPr>
          <p:cNvPr id="64" name="Talking Partners">
            <a:extLst>
              <a:ext uri="{FF2B5EF4-FFF2-40B4-BE49-F238E27FC236}">
                <a16:creationId xmlns:a16="http://schemas.microsoft.com/office/drawing/2014/main" xmlns="" id="{5E6958AF-DE9B-4228-BDB3-4F9BC3AC871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68000" y="621286"/>
            <a:ext cx="864000" cy="864000"/>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wipe(left)">
                                      <p:cBhvr>
                                        <p:cTn id="10" dur="500"/>
                                        <p:tgtEl>
                                          <p:spTgt spid="8">
                                            <p:txEl>
                                              <p:pRg st="0" end="0"/>
                                            </p:txEl>
                                          </p:spTgt>
                                        </p:tgtEl>
                                      </p:cBhvr>
                                    </p:animEffect>
                                  </p:childTnLst>
                                </p:cTn>
                              </p:par>
                            </p:childTnLst>
                          </p:cTn>
                        </p:par>
                        <p:par>
                          <p:cTn id="11" fill="hold">
                            <p:stCondLst>
                              <p:cond delay="750"/>
                            </p:stCondLst>
                            <p:childTnLst>
                              <p:par>
                                <p:cTn id="12" presetID="2" presetClass="entr" presetSubtype="4"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300" fill="hold"/>
                                        <p:tgtEl>
                                          <p:spTgt spid="3"/>
                                        </p:tgtEl>
                                        <p:attrNameLst>
                                          <p:attrName>ppt_x</p:attrName>
                                        </p:attrNameLst>
                                      </p:cBhvr>
                                      <p:tavLst>
                                        <p:tav tm="0">
                                          <p:val>
                                            <p:strVal val="#ppt_x"/>
                                          </p:val>
                                        </p:tav>
                                        <p:tav tm="100000">
                                          <p:val>
                                            <p:strVal val="#ppt_x"/>
                                          </p:val>
                                        </p:tav>
                                      </p:tavLst>
                                    </p:anim>
                                    <p:anim calcmode="lin" valueType="num">
                                      <p:cBhvr additive="base">
                                        <p:cTn id="15" dur="300" fill="hold"/>
                                        <p:tgtEl>
                                          <p:spTgt spid="3"/>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300" fill="hold"/>
                                        <p:tgtEl>
                                          <p:spTgt spid="21"/>
                                        </p:tgtEl>
                                        <p:attrNameLst>
                                          <p:attrName>ppt_x</p:attrName>
                                        </p:attrNameLst>
                                      </p:cBhvr>
                                      <p:tavLst>
                                        <p:tav tm="0">
                                          <p:val>
                                            <p:strVal val="#ppt_x"/>
                                          </p:val>
                                        </p:tav>
                                        <p:tav tm="100000">
                                          <p:val>
                                            <p:strVal val="#ppt_x"/>
                                          </p:val>
                                        </p:tav>
                                      </p:tavLst>
                                    </p:anim>
                                    <p:anim calcmode="lin" valueType="num">
                                      <p:cBhvr additive="base">
                                        <p:cTn id="19" dur="300" fill="hold"/>
                                        <p:tgtEl>
                                          <p:spTgt spid="21"/>
                                        </p:tgtEl>
                                        <p:attrNameLst>
                                          <p:attrName>ppt_y</p:attrName>
                                        </p:attrNameLst>
                                      </p:cBhvr>
                                      <p:tavLst>
                                        <p:tav tm="0">
                                          <p:val>
                                            <p:strVal val="1+#ppt_h/2"/>
                                          </p:val>
                                        </p:tav>
                                        <p:tav tm="100000">
                                          <p:val>
                                            <p:strVal val="#ppt_y"/>
                                          </p:val>
                                        </p:tav>
                                      </p:tavLst>
                                    </p:anim>
                                  </p:childTnLst>
                                </p:cTn>
                              </p:par>
                            </p:childTnLst>
                          </p:cTn>
                        </p:par>
                        <p:par>
                          <p:cTn id="20" fill="hold">
                            <p:stCondLst>
                              <p:cond delay="1050"/>
                            </p:stCondLst>
                            <p:childTnLst>
                              <p:par>
                                <p:cTn id="21" presetID="42" presetClass="path" presetSubtype="0" decel="50000" fill="hold" nodeType="afterEffect">
                                  <p:stCondLst>
                                    <p:cond delay="0"/>
                                  </p:stCondLst>
                                  <p:childTnLst>
                                    <p:animMotion origin="layout" path="M -4.72222E-6 7.40741E-7 L -4.72222E-6 -0.32199 " pathEditMode="relative" rAng="0" ptsTypes="AA">
                                      <p:cBhvr>
                                        <p:cTn id="22" dur="500" fill="hold"/>
                                        <p:tgtEl>
                                          <p:spTgt spid="21"/>
                                        </p:tgtEl>
                                        <p:attrNameLst>
                                          <p:attrName>ppt_x</p:attrName>
                                          <p:attrName>ppt_y</p:attrName>
                                        </p:attrNameLst>
                                      </p:cBhvr>
                                      <p:rCtr x="0" y="-16111"/>
                                    </p:animMotion>
                                  </p:childTnLst>
                                </p:cTn>
                              </p:par>
                            </p:childTnLst>
                          </p:cTn>
                        </p:par>
                        <p:par>
                          <p:cTn id="23" fill="hold">
                            <p:stCondLst>
                              <p:cond delay="1550"/>
                            </p:stCondLst>
                            <p:childTnLst>
                              <p:par>
                                <p:cTn id="24" presetID="42" presetClass="path" presetSubtype="0" fill="hold" nodeType="afterEffect">
                                  <p:stCondLst>
                                    <p:cond delay="0"/>
                                  </p:stCondLst>
                                  <p:childTnLst>
                                    <p:animMotion origin="layout" path="M -4.72222E-6 -0.32199 L -3.88889E-6 1.48148E-6 " pathEditMode="relative" rAng="0" ptsTypes="AA">
                                      <p:cBhvr>
                                        <p:cTn id="25" dur="500" fill="hold"/>
                                        <p:tgtEl>
                                          <p:spTgt spid="21"/>
                                        </p:tgtEl>
                                        <p:attrNameLst>
                                          <p:attrName>ppt_x</p:attrName>
                                          <p:attrName>ppt_y</p:attrName>
                                        </p:attrNameLst>
                                      </p:cBhvr>
                                      <p:rCtr x="-35" y="15926"/>
                                    </p:animMotion>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Effect transition="in" filter="fade">
                                      <p:cBhvr>
                                        <p:cTn id="30" dur="500"/>
                                        <p:tgtEl>
                                          <p:spTgt spid="8">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Effect transition="in" filter="fade">
                                      <p:cBhvr>
                                        <p:cTn id="35" dur="500"/>
                                        <p:tgtEl>
                                          <p:spTgt spid="8">
                                            <p:txEl>
                                              <p:pRg st="4" end="4"/>
                                            </p:txEl>
                                          </p:spTgt>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additive="base">
                                        <p:cTn id="44" dur="500" fill="hold"/>
                                        <p:tgtEl>
                                          <p:spTgt spid="28"/>
                                        </p:tgtEl>
                                        <p:attrNameLst>
                                          <p:attrName>ppt_x</p:attrName>
                                        </p:attrNameLst>
                                      </p:cBhvr>
                                      <p:tavLst>
                                        <p:tav tm="0">
                                          <p:val>
                                            <p:strVal val="#ppt_x"/>
                                          </p:val>
                                        </p:tav>
                                        <p:tav tm="100000">
                                          <p:val>
                                            <p:strVal val="#ppt_x"/>
                                          </p:val>
                                        </p:tav>
                                      </p:tavLst>
                                    </p:anim>
                                    <p:anim calcmode="lin" valueType="num">
                                      <p:cBhvr additive="base">
                                        <p:cTn id="45" dur="500" fill="hold"/>
                                        <p:tgtEl>
                                          <p:spTgt spid="28"/>
                                        </p:tgtEl>
                                        <p:attrNameLst>
                                          <p:attrName>ppt_y</p:attrName>
                                        </p:attrNameLst>
                                      </p:cBhvr>
                                      <p:tavLst>
                                        <p:tav tm="0">
                                          <p:val>
                                            <p:strVal val="1+#ppt_h/2"/>
                                          </p:val>
                                        </p:tav>
                                        <p:tav tm="100000">
                                          <p:val>
                                            <p:strVal val="#ppt_y"/>
                                          </p:val>
                                        </p:tav>
                                      </p:tavLst>
                                    </p:anim>
                                  </p:childTnLst>
                                </p:cTn>
                              </p:par>
                            </p:childTnLst>
                          </p:cTn>
                        </p:par>
                        <p:par>
                          <p:cTn id="46" fill="hold">
                            <p:stCondLst>
                              <p:cond delay="500"/>
                            </p:stCondLst>
                            <p:childTnLst>
                              <p:par>
                                <p:cTn id="47" presetID="22" presetClass="entr" presetSubtype="4" fill="hold" nodeType="after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wipe(down)">
                                      <p:cBhvr>
                                        <p:cTn id="49" dur="500"/>
                                        <p:tgtEl>
                                          <p:spTgt spid="54"/>
                                        </p:tgtEl>
                                      </p:cBhvr>
                                    </p:animEffect>
                                  </p:childTnLst>
                                </p:cTn>
                              </p:par>
                            </p:childTnLst>
                          </p:cTn>
                        </p:par>
                        <p:par>
                          <p:cTn id="50" fill="hold">
                            <p:stCondLst>
                              <p:cond delay="1000"/>
                            </p:stCondLst>
                            <p:childTnLst>
                              <p:par>
                                <p:cTn id="51" presetID="10" presetClass="entr" presetSubtype="0" fill="hold" grpId="0" nodeType="after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anim calcmode="lin" valueType="num">
                                      <p:cBhvr additive="base">
                                        <p:cTn id="58" dur="500" fill="hold"/>
                                        <p:tgtEl>
                                          <p:spTgt spid="30"/>
                                        </p:tgtEl>
                                        <p:attrNameLst>
                                          <p:attrName>ppt_x</p:attrName>
                                        </p:attrNameLst>
                                      </p:cBhvr>
                                      <p:tavLst>
                                        <p:tav tm="0">
                                          <p:val>
                                            <p:strVal val="#ppt_x"/>
                                          </p:val>
                                        </p:tav>
                                        <p:tav tm="100000">
                                          <p:val>
                                            <p:strVal val="#ppt_x"/>
                                          </p:val>
                                        </p:tav>
                                      </p:tavLst>
                                    </p:anim>
                                    <p:anim calcmode="lin" valueType="num">
                                      <p:cBhvr additive="base">
                                        <p:cTn id="59" dur="500" fill="hold"/>
                                        <p:tgtEl>
                                          <p:spTgt spid="30"/>
                                        </p:tgtEl>
                                        <p:attrNameLst>
                                          <p:attrName>ppt_y</p:attrName>
                                        </p:attrNameLst>
                                      </p:cBhvr>
                                      <p:tavLst>
                                        <p:tav tm="0">
                                          <p:val>
                                            <p:strVal val="1+#ppt_h/2"/>
                                          </p:val>
                                        </p:tav>
                                        <p:tav tm="100000">
                                          <p:val>
                                            <p:strVal val="#ppt_y"/>
                                          </p:val>
                                        </p:tav>
                                      </p:tavLst>
                                    </p:anim>
                                  </p:childTnLst>
                                </p:cTn>
                              </p:par>
                            </p:childTnLst>
                          </p:cTn>
                        </p:par>
                        <p:par>
                          <p:cTn id="60" fill="hold">
                            <p:stCondLst>
                              <p:cond delay="500"/>
                            </p:stCondLst>
                            <p:childTnLst>
                              <p:par>
                                <p:cTn id="61" presetID="22" presetClass="entr" presetSubtype="4" fill="hold" nodeType="afterEffect">
                                  <p:stCondLst>
                                    <p:cond delay="0"/>
                                  </p:stCondLst>
                                  <p:childTnLst>
                                    <p:set>
                                      <p:cBhvr>
                                        <p:cTn id="62" dur="1" fill="hold">
                                          <p:stCondLst>
                                            <p:cond delay="0"/>
                                          </p:stCondLst>
                                        </p:cTn>
                                        <p:tgtEl>
                                          <p:spTgt spid="57"/>
                                        </p:tgtEl>
                                        <p:attrNameLst>
                                          <p:attrName>style.visibility</p:attrName>
                                        </p:attrNameLst>
                                      </p:cBhvr>
                                      <p:to>
                                        <p:strVal val="visible"/>
                                      </p:to>
                                    </p:set>
                                    <p:animEffect transition="in" filter="wipe(down)">
                                      <p:cBhvr>
                                        <p:cTn id="63" dur="500"/>
                                        <p:tgtEl>
                                          <p:spTgt spid="57"/>
                                        </p:tgtEl>
                                      </p:cBhvr>
                                    </p:animEffec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500"/>
                                        <p:tgtEl>
                                          <p:spTgt spid="11"/>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32"/>
                                        </p:tgtEl>
                                        <p:attrNameLst>
                                          <p:attrName>style.visibility</p:attrName>
                                        </p:attrNameLst>
                                      </p:cBhvr>
                                      <p:to>
                                        <p:strVal val="visible"/>
                                      </p:to>
                                    </p:set>
                                    <p:anim calcmode="lin" valueType="num">
                                      <p:cBhvr additive="base">
                                        <p:cTn id="72" dur="500" fill="hold"/>
                                        <p:tgtEl>
                                          <p:spTgt spid="32"/>
                                        </p:tgtEl>
                                        <p:attrNameLst>
                                          <p:attrName>ppt_x</p:attrName>
                                        </p:attrNameLst>
                                      </p:cBhvr>
                                      <p:tavLst>
                                        <p:tav tm="0">
                                          <p:val>
                                            <p:strVal val="#ppt_x"/>
                                          </p:val>
                                        </p:tav>
                                        <p:tav tm="100000">
                                          <p:val>
                                            <p:strVal val="#ppt_x"/>
                                          </p:val>
                                        </p:tav>
                                      </p:tavLst>
                                    </p:anim>
                                    <p:anim calcmode="lin" valueType="num">
                                      <p:cBhvr additive="base">
                                        <p:cTn id="73" dur="500" fill="hold"/>
                                        <p:tgtEl>
                                          <p:spTgt spid="32"/>
                                        </p:tgtEl>
                                        <p:attrNameLst>
                                          <p:attrName>ppt_y</p:attrName>
                                        </p:attrNameLst>
                                      </p:cBhvr>
                                      <p:tavLst>
                                        <p:tav tm="0">
                                          <p:val>
                                            <p:strVal val="1+#ppt_h/2"/>
                                          </p:val>
                                        </p:tav>
                                        <p:tav tm="100000">
                                          <p:val>
                                            <p:strVal val="#ppt_y"/>
                                          </p:val>
                                        </p:tav>
                                      </p:tavLst>
                                    </p:anim>
                                  </p:childTnLst>
                                </p:cTn>
                              </p:par>
                            </p:childTnLst>
                          </p:cTn>
                        </p:par>
                        <p:par>
                          <p:cTn id="74" fill="hold">
                            <p:stCondLst>
                              <p:cond delay="500"/>
                            </p:stCondLst>
                            <p:childTnLst>
                              <p:par>
                                <p:cTn id="75" presetID="22" presetClass="entr" presetSubtype="4" fill="hold" nodeType="afterEffect">
                                  <p:stCondLst>
                                    <p:cond delay="0"/>
                                  </p:stCondLst>
                                  <p:childTnLst>
                                    <p:set>
                                      <p:cBhvr>
                                        <p:cTn id="76" dur="1" fill="hold">
                                          <p:stCondLst>
                                            <p:cond delay="0"/>
                                          </p:stCondLst>
                                        </p:cTn>
                                        <p:tgtEl>
                                          <p:spTgt spid="60"/>
                                        </p:tgtEl>
                                        <p:attrNameLst>
                                          <p:attrName>style.visibility</p:attrName>
                                        </p:attrNameLst>
                                      </p:cBhvr>
                                      <p:to>
                                        <p:strVal val="visible"/>
                                      </p:to>
                                    </p:set>
                                    <p:animEffect transition="in" filter="wipe(down)">
                                      <p:cBhvr>
                                        <p:cTn id="77" dur="500"/>
                                        <p:tgtEl>
                                          <p:spTgt spid="60"/>
                                        </p:tgtEl>
                                      </p:cBhvr>
                                    </p:animEffect>
                                  </p:childTnLst>
                                </p:cTn>
                              </p:par>
                            </p:childTnLst>
                          </p:cTn>
                        </p:par>
                        <p:par>
                          <p:cTn id="78" fill="hold">
                            <p:stCondLst>
                              <p:cond delay="1000"/>
                            </p:stCondLst>
                            <p:childTnLst>
                              <p:par>
                                <p:cTn id="79" presetID="10" presetClass="entr" presetSubtype="0" fill="hold" grpId="0" nodeType="after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fade">
                                      <p:cBhvr>
                                        <p:cTn id="81" dur="500"/>
                                        <p:tgtEl>
                                          <p:spTgt spid="25"/>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nodeType="clickEffect">
                                  <p:stCondLst>
                                    <p:cond delay="0"/>
                                  </p:stCondLst>
                                  <p:childTnLst>
                                    <p:set>
                                      <p:cBhvr>
                                        <p:cTn id="85" dur="1" fill="hold">
                                          <p:stCondLst>
                                            <p:cond delay="0"/>
                                          </p:stCondLst>
                                        </p:cTn>
                                        <p:tgtEl>
                                          <p:spTgt spid="34"/>
                                        </p:tgtEl>
                                        <p:attrNameLst>
                                          <p:attrName>style.visibility</p:attrName>
                                        </p:attrNameLst>
                                      </p:cBhvr>
                                      <p:to>
                                        <p:strVal val="visible"/>
                                      </p:to>
                                    </p:set>
                                    <p:anim calcmode="lin" valueType="num">
                                      <p:cBhvr additive="base">
                                        <p:cTn id="86" dur="500" fill="hold"/>
                                        <p:tgtEl>
                                          <p:spTgt spid="34"/>
                                        </p:tgtEl>
                                        <p:attrNameLst>
                                          <p:attrName>ppt_x</p:attrName>
                                        </p:attrNameLst>
                                      </p:cBhvr>
                                      <p:tavLst>
                                        <p:tav tm="0">
                                          <p:val>
                                            <p:strVal val="#ppt_x"/>
                                          </p:val>
                                        </p:tav>
                                        <p:tav tm="100000">
                                          <p:val>
                                            <p:strVal val="#ppt_x"/>
                                          </p:val>
                                        </p:tav>
                                      </p:tavLst>
                                    </p:anim>
                                    <p:anim calcmode="lin" valueType="num">
                                      <p:cBhvr additive="base">
                                        <p:cTn id="87" dur="500" fill="hold"/>
                                        <p:tgtEl>
                                          <p:spTgt spid="34"/>
                                        </p:tgtEl>
                                        <p:attrNameLst>
                                          <p:attrName>ppt_y</p:attrName>
                                        </p:attrNameLst>
                                      </p:cBhvr>
                                      <p:tavLst>
                                        <p:tav tm="0">
                                          <p:val>
                                            <p:strVal val="1+#ppt_h/2"/>
                                          </p:val>
                                        </p:tav>
                                        <p:tav tm="100000">
                                          <p:val>
                                            <p:strVal val="#ppt_y"/>
                                          </p:val>
                                        </p:tav>
                                      </p:tavLst>
                                    </p:anim>
                                  </p:childTnLst>
                                </p:cTn>
                              </p:par>
                            </p:childTnLst>
                          </p:cTn>
                        </p:par>
                        <p:par>
                          <p:cTn id="88" fill="hold">
                            <p:stCondLst>
                              <p:cond delay="500"/>
                            </p:stCondLst>
                            <p:childTnLst>
                              <p:par>
                                <p:cTn id="89" presetID="22" presetClass="entr" presetSubtype="4" fill="hold" nodeType="afterEffect">
                                  <p:stCondLst>
                                    <p:cond delay="0"/>
                                  </p:stCondLst>
                                  <p:childTnLst>
                                    <p:set>
                                      <p:cBhvr>
                                        <p:cTn id="90" dur="1" fill="hold">
                                          <p:stCondLst>
                                            <p:cond delay="0"/>
                                          </p:stCondLst>
                                        </p:cTn>
                                        <p:tgtEl>
                                          <p:spTgt spid="63"/>
                                        </p:tgtEl>
                                        <p:attrNameLst>
                                          <p:attrName>style.visibility</p:attrName>
                                        </p:attrNameLst>
                                      </p:cBhvr>
                                      <p:to>
                                        <p:strVal val="visible"/>
                                      </p:to>
                                    </p:set>
                                    <p:animEffect transition="in" filter="wipe(down)">
                                      <p:cBhvr>
                                        <p:cTn id="91" dur="500"/>
                                        <p:tgtEl>
                                          <p:spTgt spid="63"/>
                                        </p:tgtEl>
                                      </p:cBhvr>
                                    </p:animEffect>
                                  </p:childTnLst>
                                </p:cTn>
                              </p:par>
                            </p:childTnLst>
                          </p:cTn>
                        </p:par>
                        <p:par>
                          <p:cTn id="92" fill="hold">
                            <p:stCondLst>
                              <p:cond delay="1000"/>
                            </p:stCondLst>
                            <p:childTnLst>
                              <p:par>
                                <p:cTn id="93" presetID="10" presetClass="entr" presetSubtype="0" fill="hold" grpId="0" nodeType="afterEffect">
                                  <p:stCondLst>
                                    <p:cond delay="0"/>
                                  </p:stCondLst>
                                  <p:childTnLst>
                                    <p:set>
                                      <p:cBhvr>
                                        <p:cTn id="94" dur="1" fill="hold">
                                          <p:stCondLst>
                                            <p:cond delay="0"/>
                                          </p:stCondLst>
                                        </p:cTn>
                                        <p:tgtEl>
                                          <p:spTgt spid="26"/>
                                        </p:tgtEl>
                                        <p:attrNameLst>
                                          <p:attrName>style.visibility</p:attrName>
                                        </p:attrNameLst>
                                      </p:cBhvr>
                                      <p:to>
                                        <p:strVal val="visible"/>
                                      </p:to>
                                    </p:set>
                                    <p:animEffect transition="in" filter="fade">
                                      <p:cBhvr>
                                        <p:cTn id="9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p:bldP spid="23" grpId="0"/>
      <p:bldP spid="25"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2A717A39-D1F8-4279-8CD3-F3F7008B72FD}"/>
              </a:ext>
            </a:extLst>
          </p:cNvPr>
          <p:cNvPicPr>
            <a:picLocks noChangeAspect="1"/>
          </p:cNvPicPr>
          <p:nvPr/>
        </p:nvPicPr>
        <p:blipFill rotWithShape="1">
          <a:blip r:embed="rId2">
            <a:extLst>
              <a:ext uri="{28A0092B-C50C-407E-A947-70E740481C1C}">
                <a14:useLocalDpi xmlns:a14="http://schemas.microsoft.com/office/drawing/2010/main"/>
              </a:ext>
            </a:extLst>
          </a:blip>
          <a:srcRect l="4862" t="-17400" r="5046" b="24504"/>
          <a:stretch/>
        </p:blipFill>
        <p:spPr>
          <a:xfrm>
            <a:off x="444617" y="411061"/>
            <a:ext cx="8237989" cy="5998127"/>
          </a:xfrm>
          <a:prstGeom prst="roundRect">
            <a:avLst>
              <a:gd name="adj" fmla="val 2702"/>
            </a:avLst>
          </a:prstGeom>
        </p:spPr>
      </p:pic>
      <p:sp>
        <p:nvSpPr>
          <p:cNvPr id="8" name="Rectangle 7"/>
          <p:cNvSpPr/>
          <p:nvPr/>
        </p:nvSpPr>
        <p:spPr>
          <a:xfrm>
            <a:off x="-243280" y="1470206"/>
            <a:ext cx="4118930" cy="4650092"/>
          </a:xfrm>
          <a:prstGeom prst="rect">
            <a:avLst/>
          </a:prstGeom>
          <a:solidFill>
            <a:srgbClr val="F0864A"/>
          </a:solidFill>
          <a:ln w="12700">
            <a:solidFill>
              <a:schemeClr val="tx1"/>
            </a:solidFill>
          </a:ln>
        </p:spPr>
        <p:txBody>
          <a:bodyPr wrap="square" lIns="396000" tIns="108000" rIns="108000" bIns="108000">
            <a:spAutoFit/>
          </a:bodyPr>
          <a:lstStyle/>
          <a:p>
            <a:pPr algn="ctr">
              <a:buFont typeface="Arial" panose="020B0604020202020204" pitchFamily="34" charset="0"/>
              <a:buNone/>
            </a:pPr>
            <a:r>
              <a:rPr lang="en-GB" altLang="en-US" dirty="0"/>
              <a:t>Did you agree with </a:t>
            </a:r>
            <a:r>
              <a:rPr lang="en-GB" altLang="en-US"/>
              <a:t>this boy?</a:t>
            </a:r>
            <a:endParaRPr lang="en-GB" altLang="en-US" dirty="0"/>
          </a:p>
          <a:p>
            <a:pPr algn="ctr">
              <a:buFont typeface="Arial" panose="020B0604020202020204" pitchFamily="34" charset="0"/>
              <a:buNone/>
            </a:pPr>
            <a:r>
              <a:rPr lang="en-GB" b="1" dirty="0"/>
              <a:t>Gravity</a:t>
            </a:r>
            <a:r>
              <a:rPr lang="en-GB" dirty="0"/>
              <a:t> is the force that means that objects are pulled towards the centre of the Earth.</a:t>
            </a:r>
          </a:p>
          <a:p>
            <a:pPr algn="ctr">
              <a:buFont typeface="Arial" panose="020B0604020202020204" pitchFamily="34" charset="0"/>
              <a:buNone/>
            </a:pPr>
            <a:endParaRPr lang="en-GB" altLang="en-US" dirty="0"/>
          </a:p>
          <a:p>
            <a:pPr algn="ctr">
              <a:buFont typeface="Arial" panose="020B0604020202020204" pitchFamily="34" charset="0"/>
              <a:buNone/>
            </a:pPr>
            <a:r>
              <a:rPr lang="en-GB" dirty="0"/>
              <a:t>All objects exert a </a:t>
            </a:r>
            <a:r>
              <a:rPr lang="en-GB" b="1" dirty="0"/>
              <a:t>gravitational pull</a:t>
            </a:r>
            <a:r>
              <a:rPr lang="en-GB" dirty="0"/>
              <a:t>. However, the strength of an object's gravitational pull depends on its </a:t>
            </a:r>
            <a:r>
              <a:rPr lang="en-GB" b="1" dirty="0"/>
              <a:t>mass</a:t>
            </a:r>
            <a:r>
              <a:rPr lang="en-GB" dirty="0"/>
              <a:t>. The Earth is a huge object with an extremely high mass, so its gravitational pull is very strong.</a:t>
            </a:r>
          </a:p>
          <a:p>
            <a:pPr algn="ctr">
              <a:buFont typeface="Arial" panose="020B0604020202020204" pitchFamily="34" charset="0"/>
              <a:buNone/>
            </a:pPr>
            <a:endParaRPr lang="en-GB" altLang="en-US" dirty="0"/>
          </a:p>
          <a:p>
            <a:pPr algn="ctr">
              <a:buFont typeface="Arial" panose="020B0604020202020204" pitchFamily="34" charset="0"/>
              <a:buNone/>
            </a:pPr>
            <a:r>
              <a:rPr lang="en-GB" altLang="en-US" dirty="0"/>
              <a:t>The force of gravity keeps us on the ground. Gravity also causes objects to fall down if they are dropped.</a:t>
            </a:r>
          </a:p>
        </p:txBody>
      </p:sp>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Falling Down</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480751" y="621486"/>
              <a:ext cx="1238498" cy="864000"/>
            </a:xfrm>
            <a:prstGeom prst="rect">
              <a:avLst/>
            </a:prstGeom>
          </p:spPr>
        </p:pic>
      </p:grpSp>
      <p:pic>
        <p:nvPicPr>
          <p:cNvPr id="28" name="Picture 27">
            <a:extLst>
              <a:ext uri="{FF2B5EF4-FFF2-40B4-BE49-F238E27FC236}">
                <a16:creationId xmlns:a16="http://schemas.microsoft.com/office/drawing/2014/main" xmlns="" id="{7371AEA5-1E61-406B-B1EA-87B2988A0CD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38928"/>
          <a:stretch/>
        </p:blipFill>
        <p:spPr>
          <a:xfrm>
            <a:off x="3806122" y="2732621"/>
            <a:ext cx="1909758" cy="4125379"/>
          </a:xfrm>
          <a:prstGeom prst="rect">
            <a:avLst/>
          </a:prstGeom>
        </p:spPr>
      </p:pic>
      <p:pic>
        <p:nvPicPr>
          <p:cNvPr id="30" name="Picture 29">
            <a:extLst>
              <a:ext uri="{FF2B5EF4-FFF2-40B4-BE49-F238E27FC236}">
                <a16:creationId xmlns:a16="http://schemas.microsoft.com/office/drawing/2014/main" xmlns="" id="{C5A921B6-A40B-4252-8F0B-F5BC6E2646ED}"/>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t="1" b="43244"/>
          <a:stretch/>
        </p:blipFill>
        <p:spPr>
          <a:xfrm>
            <a:off x="5216775" y="2965810"/>
            <a:ext cx="2151655" cy="3892189"/>
          </a:xfrm>
          <a:prstGeom prst="rect">
            <a:avLst/>
          </a:prstGeom>
        </p:spPr>
      </p:pic>
      <p:pic>
        <p:nvPicPr>
          <p:cNvPr id="34" name="Picture 33">
            <a:extLst>
              <a:ext uri="{FF2B5EF4-FFF2-40B4-BE49-F238E27FC236}">
                <a16:creationId xmlns:a16="http://schemas.microsoft.com/office/drawing/2014/main" xmlns="" id="{4F024047-052F-495E-B882-B1B41E6BA398}"/>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r="401" b="46385"/>
          <a:stretch/>
        </p:blipFill>
        <p:spPr>
          <a:xfrm>
            <a:off x="7088342" y="3181049"/>
            <a:ext cx="2055658" cy="3676949"/>
          </a:xfrm>
          <a:prstGeom prst="rect">
            <a:avLst/>
          </a:prstGeom>
        </p:spPr>
      </p:pic>
      <p:pic>
        <p:nvPicPr>
          <p:cNvPr id="32" name="Picture 31">
            <a:extLst>
              <a:ext uri="{FF2B5EF4-FFF2-40B4-BE49-F238E27FC236}">
                <a16:creationId xmlns:a16="http://schemas.microsoft.com/office/drawing/2014/main" xmlns="" id="{83313491-88DC-443A-8543-0DDD6CC4C0A9}"/>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l="27139" b="47056"/>
          <a:stretch/>
        </p:blipFill>
        <p:spPr>
          <a:xfrm>
            <a:off x="6403689" y="3227143"/>
            <a:ext cx="1781714" cy="3630855"/>
          </a:xfrm>
          <a:prstGeom prst="rect">
            <a:avLst/>
          </a:prstGeom>
        </p:spPr>
      </p:pic>
      <p:pic>
        <p:nvPicPr>
          <p:cNvPr id="29" name="Talking Partners">
            <a:extLst>
              <a:ext uri="{FF2B5EF4-FFF2-40B4-BE49-F238E27FC236}">
                <a16:creationId xmlns:a16="http://schemas.microsoft.com/office/drawing/2014/main" xmlns="" id="{A32824C2-F785-4DC7-86E5-A4064B96883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68000" y="621286"/>
            <a:ext cx="864000" cy="864000"/>
          </a:xfrm>
          <a:prstGeom prst="rect">
            <a:avLst/>
          </a:prstGeom>
        </p:spPr>
      </p:pic>
      <p:sp>
        <p:nvSpPr>
          <p:cNvPr id="2" name="Speech Bubble: Rectangle with Corners Rounded 1">
            <a:extLst>
              <a:ext uri="{FF2B5EF4-FFF2-40B4-BE49-F238E27FC236}">
                <a16:creationId xmlns:a16="http://schemas.microsoft.com/office/drawing/2014/main" xmlns="" id="{85C5B275-6A00-40D1-8612-1F92B36E9185}"/>
              </a:ext>
            </a:extLst>
          </p:cNvPr>
          <p:cNvSpPr/>
          <p:nvPr/>
        </p:nvSpPr>
        <p:spPr>
          <a:xfrm>
            <a:off x="4488527" y="1609175"/>
            <a:ext cx="3278316" cy="1063281"/>
          </a:xfrm>
          <a:prstGeom prst="wedgeRoundRectCallout">
            <a:avLst>
              <a:gd name="adj1" fmla="val -6275"/>
              <a:gd name="adj2" fmla="val 91659"/>
              <a:gd name="adj3" fmla="val 1666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anose="020B0604020202020204" pitchFamily="34" charset="0"/>
              <a:buNone/>
            </a:pPr>
            <a:r>
              <a:rPr lang="en-GB" altLang="en-US" dirty="0">
                <a:solidFill>
                  <a:schemeClr val="tx1"/>
                </a:solidFill>
              </a:rPr>
              <a:t>Gravity pulls the bouncy ball downwards so it falls down. </a:t>
            </a:r>
          </a:p>
        </p:txBody>
      </p:sp>
    </p:spTree>
    <p:extLst>
      <p:ext uri="{BB962C8B-B14F-4D97-AF65-F5344CB8AC3E}">
        <p14:creationId xmlns:p14="http://schemas.microsoft.com/office/powerpoint/2010/main" val="255652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5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ppt_x"/>
                                          </p:val>
                                        </p:tav>
                                        <p:tav tm="100000">
                                          <p:val>
                                            <p:strVal val="#ppt_x"/>
                                          </p:val>
                                        </p:tav>
                                      </p:tavLst>
                                    </p:anim>
                                    <p:anim calcmode="lin" valueType="num">
                                      <p:cBhvr additive="base">
                                        <p:cTn id="16" dur="500" fill="hold"/>
                                        <p:tgtEl>
                                          <p:spTgt spid="3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25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25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ppt_x"/>
                                          </p:val>
                                        </p:tav>
                                        <p:tav tm="100000">
                                          <p:val>
                                            <p:strVal val="#ppt_x"/>
                                          </p:val>
                                        </p:tav>
                                      </p:tavLst>
                                    </p:anim>
                                    <p:anim calcmode="lin" valueType="num">
                                      <p:cBhvr additive="base">
                                        <p:cTn id="24" dur="500" fill="hold"/>
                                        <p:tgtEl>
                                          <p:spTgt spid="30"/>
                                        </p:tgtEl>
                                        <p:attrNameLst>
                                          <p:attrName>ppt_y</p:attrName>
                                        </p:attrNameLst>
                                      </p:cBhvr>
                                      <p:tavLst>
                                        <p:tav tm="0">
                                          <p:val>
                                            <p:strVal val="1+#ppt_h/2"/>
                                          </p:val>
                                        </p:tav>
                                        <p:tav tm="100000">
                                          <p:val>
                                            <p:strVal val="#ppt_y"/>
                                          </p:val>
                                        </p:tav>
                                      </p:tavLst>
                                    </p:anim>
                                  </p:childTnLst>
                                </p:cTn>
                              </p:par>
                            </p:childTnLst>
                          </p:cTn>
                        </p:par>
                        <p:par>
                          <p:cTn id="25" fill="hold">
                            <p:stCondLst>
                              <p:cond delay="1250"/>
                            </p:stCondLst>
                            <p:childTnLst>
                              <p:par>
                                <p:cTn id="26" presetID="10" presetClass="entr" presetSubtype="0"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885950" y="765175"/>
            <a:ext cx="6502399" cy="584775"/>
          </a:xfrm>
          <a:prstGeom prst="rect">
            <a:avLst/>
          </a:prstGeom>
        </p:spPr>
        <p:txBody>
          <a:bodyPr wrap="square">
            <a:spAutoFit/>
          </a:bodyPr>
          <a:lstStyle/>
          <a:p>
            <a:pPr algn="ctr"/>
            <a:r>
              <a:rPr lang="en-GB" sz="3200" b="1" dirty="0">
                <a:latin typeface="+mj-lt"/>
              </a:rPr>
              <a:t>Discovering Gravity</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480751" y="621486"/>
              <a:ext cx="1238498" cy="864000"/>
            </a:xfrm>
            <a:prstGeom prst="rect">
              <a:avLst/>
            </a:prstGeom>
          </p:spPr>
        </p:pic>
      </p:grpSp>
      <p:pic>
        <p:nvPicPr>
          <p:cNvPr id="21" name="Individual Work">
            <a:extLst>
              <a:ext uri="{FF2B5EF4-FFF2-40B4-BE49-F238E27FC236}">
                <a16:creationId xmlns:a16="http://schemas.microsoft.com/office/drawing/2014/main" xmlns="" id="{A2B08F48-4649-453D-A00E-8510588AA5B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67800" y="621086"/>
            <a:ext cx="864000" cy="864000"/>
          </a:xfrm>
          <a:prstGeom prst="rect">
            <a:avLst/>
          </a:prstGeom>
        </p:spPr>
      </p:pic>
      <p:pic>
        <p:nvPicPr>
          <p:cNvPr id="4" name="Picture 3">
            <a:extLst>
              <a:ext uri="{FF2B5EF4-FFF2-40B4-BE49-F238E27FC236}">
                <a16:creationId xmlns:a16="http://schemas.microsoft.com/office/drawing/2014/main" xmlns="" id="{07D13E18-9688-4326-A8E2-C531CF716D89}"/>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r="41192" b="2500"/>
          <a:stretch/>
        </p:blipFill>
        <p:spPr>
          <a:xfrm flipH="1">
            <a:off x="-2" y="171450"/>
            <a:ext cx="4087537" cy="6686550"/>
          </a:xfrm>
          <a:prstGeom prst="rect">
            <a:avLst/>
          </a:prstGeom>
        </p:spPr>
      </p:pic>
      <p:sp>
        <p:nvSpPr>
          <p:cNvPr id="11" name="TextBox 10">
            <a:extLst>
              <a:ext uri="{FF2B5EF4-FFF2-40B4-BE49-F238E27FC236}">
                <a16:creationId xmlns:a16="http://schemas.microsoft.com/office/drawing/2014/main" xmlns="" id="{DD12F19B-CE9E-4E96-8D89-70A6343A724A}"/>
              </a:ext>
            </a:extLst>
          </p:cNvPr>
          <p:cNvSpPr txBox="1"/>
          <p:nvPr/>
        </p:nvSpPr>
        <p:spPr>
          <a:xfrm>
            <a:off x="4295774" y="3149934"/>
            <a:ext cx="3326359" cy="1326105"/>
          </a:xfrm>
          <a:prstGeom prst="rect">
            <a:avLst/>
          </a:prstGeom>
          <a:solidFill>
            <a:srgbClr val="F0864A"/>
          </a:solidFill>
          <a:ln>
            <a:solidFill>
              <a:schemeClr val="tx1"/>
            </a:solidFill>
          </a:ln>
        </p:spPr>
        <p:txBody>
          <a:bodyPr wrap="square" lIns="108000" tIns="108000" rIns="792000" bIns="108000" rtlCol="0">
            <a:spAutoFit/>
          </a:bodyPr>
          <a:lstStyle/>
          <a:p>
            <a:pPr>
              <a:lnSpc>
                <a:spcPct val="100000"/>
              </a:lnSpc>
              <a:spcBef>
                <a:spcPct val="0"/>
              </a:spcBef>
              <a:buFontTx/>
              <a:buNone/>
            </a:pPr>
            <a:r>
              <a:rPr lang="en-GB" altLang="en-US" dirty="0"/>
              <a:t>This is Isaac Newton. Do you have any idea why he is pictured next to an apple tree?</a:t>
            </a:r>
          </a:p>
        </p:txBody>
      </p:sp>
      <p:pic>
        <p:nvPicPr>
          <p:cNvPr id="10" name="Picture 9">
            <a:extLst>
              <a:ext uri="{FF2B5EF4-FFF2-40B4-BE49-F238E27FC236}">
                <a16:creationId xmlns:a16="http://schemas.microsoft.com/office/drawing/2014/main" xmlns="" id="{B3786559-DBA0-438D-948D-0FE1B7ECF132}"/>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l="37374"/>
          <a:stretch/>
        </p:blipFill>
        <p:spPr>
          <a:xfrm flipH="1">
            <a:off x="6107483" y="1842526"/>
            <a:ext cx="3036517" cy="5015474"/>
          </a:xfrm>
          <a:prstGeom prst="rect">
            <a:avLst/>
          </a:prstGeom>
        </p:spPr>
      </p:pic>
    </p:spTree>
    <p:extLst>
      <p:ext uri="{BB962C8B-B14F-4D97-AF65-F5344CB8AC3E}">
        <p14:creationId xmlns:p14="http://schemas.microsoft.com/office/powerpoint/2010/main" val="1797655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DD12F19B-CE9E-4E96-8D89-70A6343A724A}"/>
              </a:ext>
            </a:extLst>
          </p:cNvPr>
          <p:cNvSpPr txBox="1"/>
          <p:nvPr/>
        </p:nvSpPr>
        <p:spPr>
          <a:xfrm>
            <a:off x="2171700" y="1692609"/>
            <a:ext cx="4696933" cy="1326105"/>
          </a:xfrm>
          <a:prstGeom prst="rect">
            <a:avLst/>
          </a:prstGeom>
          <a:solidFill>
            <a:srgbClr val="F0864A"/>
          </a:solidFill>
          <a:ln>
            <a:solidFill>
              <a:schemeClr val="tx1"/>
            </a:solidFill>
          </a:ln>
        </p:spPr>
        <p:txBody>
          <a:bodyPr wrap="square" lIns="720000" tIns="108000" rIns="108000" bIns="108000" rtlCol="0">
            <a:spAutoFit/>
          </a:bodyPr>
          <a:lstStyle/>
          <a:p>
            <a:pPr>
              <a:lnSpc>
                <a:spcPct val="100000"/>
              </a:lnSpc>
              <a:buFont typeface="Arial" panose="020B0604020202020204" pitchFamily="34" charset="0"/>
              <a:buNone/>
            </a:pPr>
            <a:r>
              <a:rPr lang="en-GB" dirty="0"/>
              <a:t>Isaac Newton famously developed his   </a:t>
            </a:r>
          </a:p>
          <a:p>
            <a:pPr>
              <a:lnSpc>
                <a:spcPct val="100000"/>
              </a:lnSpc>
              <a:buFont typeface="Arial" panose="020B0604020202020204" pitchFamily="34" charset="0"/>
              <a:buNone/>
            </a:pPr>
            <a:r>
              <a:rPr lang="en-GB" dirty="0"/>
              <a:t>              theory of gravity when he</a:t>
            </a:r>
          </a:p>
          <a:p>
            <a:pPr>
              <a:lnSpc>
                <a:spcPct val="100000"/>
              </a:lnSpc>
              <a:buFont typeface="Arial" panose="020B0604020202020204" pitchFamily="34" charset="0"/>
              <a:buNone/>
            </a:pPr>
            <a:r>
              <a:rPr lang="en-GB" dirty="0"/>
              <a:t>            saw an apple fall to the</a:t>
            </a:r>
          </a:p>
          <a:p>
            <a:pPr>
              <a:lnSpc>
                <a:spcPct val="100000"/>
              </a:lnSpc>
              <a:buFont typeface="Arial" panose="020B0604020202020204" pitchFamily="34" charset="0"/>
              <a:buNone/>
            </a:pPr>
            <a:r>
              <a:rPr lang="en-GB" dirty="0"/>
              <a:t>      ground from an apple tree.</a:t>
            </a:r>
            <a:endParaRPr lang="en-GB" altLang="en-US" dirty="0"/>
          </a:p>
        </p:txBody>
      </p:sp>
      <p:sp>
        <p:nvSpPr>
          <p:cNvPr id="12" name="Rectangle 11"/>
          <p:cNvSpPr/>
          <p:nvPr/>
        </p:nvSpPr>
        <p:spPr>
          <a:xfrm>
            <a:off x="1885950" y="765175"/>
            <a:ext cx="6502399" cy="584775"/>
          </a:xfrm>
          <a:prstGeom prst="rect">
            <a:avLst/>
          </a:prstGeom>
        </p:spPr>
        <p:txBody>
          <a:bodyPr wrap="square">
            <a:spAutoFit/>
          </a:bodyPr>
          <a:lstStyle/>
          <a:p>
            <a:pPr algn="ctr"/>
            <a:r>
              <a:rPr lang="en-GB" sz="3200" b="1" dirty="0">
                <a:latin typeface="+mj-lt"/>
              </a:rPr>
              <a:t>Discovering Gravity</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480751" y="621486"/>
              <a:ext cx="1238498" cy="864000"/>
            </a:xfrm>
            <a:prstGeom prst="rect">
              <a:avLst/>
            </a:prstGeom>
          </p:spPr>
        </p:pic>
      </p:grpSp>
      <p:pic>
        <p:nvPicPr>
          <p:cNvPr id="21" name="Individual Work">
            <a:extLst>
              <a:ext uri="{FF2B5EF4-FFF2-40B4-BE49-F238E27FC236}">
                <a16:creationId xmlns:a16="http://schemas.microsoft.com/office/drawing/2014/main" xmlns="" id="{A2B08F48-4649-453D-A00E-8510588AA5B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67800" y="621086"/>
            <a:ext cx="864000" cy="864000"/>
          </a:xfrm>
          <a:prstGeom prst="rect">
            <a:avLst/>
          </a:prstGeom>
        </p:spPr>
      </p:pic>
      <p:pic>
        <p:nvPicPr>
          <p:cNvPr id="4" name="Picture 3">
            <a:extLst>
              <a:ext uri="{FF2B5EF4-FFF2-40B4-BE49-F238E27FC236}">
                <a16:creationId xmlns:a16="http://schemas.microsoft.com/office/drawing/2014/main" xmlns="" id="{07D13E18-9688-4326-A8E2-C531CF716D89}"/>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r="41192" b="2500"/>
          <a:stretch/>
        </p:blipFill>
        <p:spPr>
          <a:xfrm flipH="1">
            <a:off x="-2" y="171450"/>
            <a:ext cx="4087537" cy="6686550"/>
          </a:xfrm>
          <a:prstGeom prst="rect">
            <a:avLst/>
          </a:prstGeom>
        </p:spPr>
      </p:pic>
      <p:pic>
        <p:nvPicPr>
          <p:cNvPr id="5" name="Picture 4">
            <a:extLst>
              <a:ext uri="{FF2B5EF4-FFF2-40B4-BE49-F238E27FC236}">
                <a16:creationId xmlns:a16="http://schemas.microsoft.com/office/drawing/2014/main" xmlns="" id="{1C1331CF-BD66-4FF4-9611-B1939B7E08C3}"/>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232280" y="2371040"/>
            <a:ext cx="2710149" cy="3833550"/>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xmlns="" id="{5652A2E1-A1A5-42AB-B9FD-EEE85EC33C26}"/>
              </a:ext>
            </a:extLst>
          </p:cNvPr>
          <p:cNvSpPr txBox="1"/>
          <p:nvPr/>
        </p:nvSpPr>
        <p:spPr>
          <a:xfrm>
            <a:off x="3864177" y="4039804"/>
            <a:ext cx="2450693" cy="2308324"/>
          </a:xfrm>
          <a:prstGeom prst="rect">
            <a:avLst/>
          </a:prstGeom>
          <a:noFill/>
        </p:spPr>
        <p:txBody>
          <a:bodyPr wrap="square" rtlCol="0">
            <a:spAutoFit/>
          </a:bodyPr>
          <a:lstStyle/>
          <a:p>
            <a:pPr algn="ctr">
              <a:lnSpc>
                <a:spcPct val="100000"/>
              </a:lnSpc>
              <a:buFont typeface="Arial" panose="020B0604020202020204" pitchFamily="34" charset="0"/>
              <a:buNone/>
            </a:pPr>
            <a:r>
              <a:rPr lang="en-GB" altLang="en-US" dirty="0"/>
              <a:t>Read your </a:t>
            </a:r>
            <a:r>
              <a:rPr lang="en-GB" altLang="en-US" b="1" dirty="0"/>
              <a:t>Newton and Gravity Fact Sheet </a:t>
            </a:r>
            <a:r>
              <a:rPr lang="en-GB" altLang="en-US" dirty="0"/>
              <a:t>about his life and his theory. Then answer the questions on the </a:t>
            </a:r>
            <a:r>
              <a:rPr lang="en-GB" altLang="en-US" b="1" dirty="0"/>
              <a:t>Newton and Gravity Activity Sheet</a:t>
            </a:r>
            <a:r>
              <a:rPr lang="en-GB" altLang="en-US" dirty="0"/>
              <a:t>.</a:t>
            </a:r>
          </a:p>
        </p:txBody>
      </p:sp>
      <p:pic>
        <p:nvPicPr>
          <p:cNvPr id="30" name="Picture 29">
            <a:extLst>
              <a:ext uri="{FF2B5EF4-FFF2-40B4-BE49-F238E27FC236}">
                <a16:creationId xmlns:a16="http://schemas.microsoft.com/office/drawing/2014/main" xmlns="" id="{918EA185-DF7A-42BE-8DD9-BE4C02B13443}"/>
              </a:ext>
            </a:extLst>
          </p:cNvPr>
          <p:cNvPicPr>
            <a:picLocks noChangeAspect="1"/>
          </p:cNvPicPr>
          <p:nvPr/>
        </p:nvPicPr>
        <p:blipFill>
          <a:blip r:embed="rId11"/>
          <a:stretch>
            <a:fillRect/>
          </a:stretch>
        </p:blipFill>
        <p:spPr>
          <a:xfrm rot="21120230">
            <a:off x="4932756" y="3139234"/>
            <a:ext cx="1164437" cy="890093"/>
          </a:xfrm>
          <a:prstGeom prst="rect">
            <a:avLst/>
          </a:prstGeom>
        </p:spPr>
      </p:pic>
    </p:spTree>
    <p:extLst>
      <p:ext uri="{BB962C8B-B14F-4D97-AF65-F5344CB8AC3E}">
        <p14:creationId xmlns:p14="http://schemas.microsoft.com/office/powerpoint/2010/main" val="76036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1000"/>
                            </p:stCondLst>
                            <p:childTnLst>
                              <p:par>
                                <p:cTn id="23" presetID="22" presetClass="entr" presetSubtype="4" fill="hold"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xmlns="" id="{2E02B83B-89BC-4FD7-8A60-2F4141CF10C4}"/>
              </a:ext>
            </a:extLst>
          </p:cNvPr>
          <p:cNvSpPr/>
          <p:nvPr/>
        </p:nvSpPr>
        <p:spPr>
          <a:xfrm>
            <a:off x="581027" y="1451183"/>
            <a:ext cx="7981948" cy="4857541"/>
          </a:xfrm>
          <a:prstGeom prst="rect">
            <a:avLst/>
          </a:prstGeom>
          <a:solidFill>
            <a:srgbClr val="F7BB9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28575">
                <a:solidFill>
                  <a:schemeClr val="tx1"/>
                </a:solidFill>
              </a:ln>
            </a:endParaRPr>
          </a:p>
        </p:txBody>
      </p:sp>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Weight and Mass</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480751" y="621486"/>
              <a:ext cx="1238498" cy="864000"/>
            </a:xfrm>
            <a:prstGeom prst="rect">
              <a:avLst/>
            </a:prstGeom>
          </p:spPr>
        </p:pic>
      </p:grpSp>
      <p:pic>
        <p:nvPicPr>
          <p:cNvPr id="4" name="Picture 3">
            <a:extLst>
              <a:ext uri="{FF2B5EF4-FFF2-40B4-BE49-F238E27FC236}">
                <a16:creationId xmlns:a16="http://schemas.microsoft.com/office/drawing/2014/main" xmlns="" id="{972C21C2-A53C-400A-A1D0-D68BD8D4C4AB}"/>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5773" y="3028950"/>
            <a:ext cx="3775403" cy="3829050"/>
          </a:xfrm>
          <a:prstGeom prst="rect">
            <a:avLst/>
          </a:prstGeom>
        </p:spPr>
      </p:pic>
      <p:pic>
        <p:nvPicPr>
          <p:cNvPr id="6" name="Picture 5">
            <a:extLst>
              <a:ext uri="{FF2B5EF4-FFF2-40B4-BE49-F238E27FC236}">
                <a16:creationId xmlns:a16="http://schemas.microsoft.com/office/drawing/2014/main" xmlns="" id="{F6CFC771-4589-4452-B3CE-0618DA10720F}"/>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19882775">
            <a:off x="805970" y="-4594057"/>
            <a:ext cx="3354166" cy="4743449"/>
          </a:xfrm>
          <a:prstGeom prst="rect">
            <a:avLst/>
          </a:prstGeom>
        </p:spPr>
      </p:pic>
      <p:sp>
        <p:nvSpPr>
          <p:cNvPr id="23" name="TextBox 22">
            <a:extLst>
              <a:ext uri="{FF2B5EF4-FFF2-40B4-BE49-F238E27FC236}">
                <a16:creationId xmlns:a16="http://schemas.microsoft.com/office/drawing/2014/main" xmlns="" id="{4CF14C03-12BB-4C30-9497-585A128C1981}"/>
              </a:ext>
            </a:extLst>
          </p:cNvPr>
          <p:cNvSpPr txBox="1"/>
          <p:nvPr/>
        </p:nvSpPr>
        <p:spPr>
          <a:xfrm>
            <a:off x="755649" y="1603157"/>
            <a:ext cx="7632699" cy="1200329"/>
          </a:xfrm>
          <a:prstGeom prst="rect">
            <a:avLst/>
          </a:prstGeom>
          <a:noFill/>
        </p:spPr>
        <p:txBody>
          <a:bodyPr wrap="square" rtlCol="0">
            <a:spAutoFit/>
          </a:bodyPr>
          <a:lstStyle/>
          <a:p>
            <a:pPr>
              <a:lnSpc>
                <a:spcPct val="100000"/>
              </a:lnSpc>
              <a:buFont typeface="Arial" panose="020B0604020202020204" pitchFamily="34" charset="0"/>
              <a:buNone/>
            </a:pPr>
            <a:r>
              <a:rPr lang="en-GB" altLang="en-US" dirty="0"/>
              <a:t>People often use the words weight and mass to mean the same thing.</a:t>
            </a:r>
          </a:p>
          <a:p>
            <a:pPr>
              <a:lnSpc>
                <a:spcPct val="100000"/>
              </a:lnSpc>
              <a:buFont typeface="Arial" panose="020B0604020202020204" pitchFamily="34" charset="0"/>
              <a:buNone/>
            </a:pPr>
            <a:endParaRPr lang="en-GB" altLang="en-US" dirty="0"/>
          </a:p>
          <a:p>
            <a:r>
              <a:rPr lang="en-GB" altLang="en-US" b="1" dirty="0"/>
              <a:t>Mass</a:t>
            </a:r>
            <a:r>
              <a:rPr lang="en-GB" altLang="en-US" dirty="0"/>
              <a:t> is a measure of the amount of ‘stuff’ inside an object, and is measured in </a:t>
            </a:r>
            <a:r>
              <a:rPr lang="en-GB" altLang="en-US" b="1" dirty="0"/>
              <a:t>kilograms</a:t>
            </a:r>
            <a:r>
              <a:rPr lang="en-GB" altLang="en-US" dirty="0"/>
              <a:t> (kg). </a:t>
            </a:r>
          </a:p>
        </p:txBody>
      </p:sp>
      <p:sp>
        <p:nvSpPr>
          <p:cNvPr id="26" name="TextBox 25">
            <a:extLst>
              <a:ext uri="{FF2B5EF4-FFF2-40B4-BE49-F238E27FC236}">
                <a16:creationId xmlns:a16="http://schemas.microsoft.com/office/drawing/2014/main" xmlns="" id="{3015DD30-FCEB-4C0A-8ED0-2994D8CCF484}"/>
              </a:ext>
            </a:extLst>
          </p:cNvPr>
          <p:cNvSpPr txBox="1"/>
          <p:nvPr/>
        </p:nvSpPr>
        <p:spPr>
          <a:xfrm>
            <a:off x="3498849" y="2970968"/>
            <a:ext cx="4889501" cy="923330"/>
          </a:xfrm>
          <a:prstGeom prst="rect">
            <a:avLst/>
          </a:prstGeom>
          <a:noFill/>
        </p:spPr>
        <p:txBody>
          <a:bodyPr wrap="square" rtlCol="0">
            <a:spAutoFit/>
          </a:bodyPr>
          <a:lstStyle/>
          <a:p>
            <a:pPr>
              <a:lnSpc>
                <a:spcPct val="100000"/>
              </a:lnSpc>
              <a:buFont typeface="Arial" panose="020B0604020202020204" pitchFamily="34" charset="0"/>
              <a:buNone/>
            </a:pPr>
            <a:r>
              <a:rPr lang="en-GB" altLang="en-US" b="1" dirty="0"/>
              <a:t>Weight</a:t>
            </a:r>
            <a:r>
              <a:rPr lang="en-GB" altLang="en-US" dirty="0"/>
              <a:t> is actually a measure of the strength of gravity acting on an object. It is measured in </a:t>
            </a:r>
            <a:r>
              <a:rPr lang="en-GB" altLang="en-US" b="1" dirty="0"/>
              <a:t>newtons</a:t>
            </a:r>
            <a:r>
              <a:rPr lang="en-GB" altLang="en-US" dirty="0"/>
              <a:t> (N).</a:t>
            </a:r>
          </a:p>
        </p:txBody>
      </p:sp>
      <p:sp>
        <p:nvSpPr>
          <p:cNvPr id="27" name="TextBox 26">
            <a:extLst>
              <a:ext uri="{FF2B5EF4-FFF2-40B4-BE49-F238E27FC236}">
                <a16:creationId xmlns:a16="http://schemas.microsoft.com/office/drawing/2014/main" xmlns="" id="{41CD51CD-1594-4AEE-8740-6B772D01786D}"/>
              </a:ext>
            </a:extLst>
          </p:cNvPr>
          <p:cNvSpPr txBox="1"/>
          <p:nvPr/>
        </p:nvSpPr>
        <p:spPr>
          <a:xfrm>
            <a:off x="4013195" y="4061780"/>
            <a:ext cx="4549779" cy="1200329"/>
          </a:xfrm>
          <a:prstGeom prst="rect">
            <a:avLst/>
          </a:prstGeom>
          <a:noFill/>
        </p:spPr>
        <p:txBody>
          <a:bodyPr wrap="square" rtlCol="0">
            <a:spAutoFit/>
          </a:bodyPr>
          <a:lstStyle/>
          <a:p>
            <a:pPr>
              <a:lnSpc>
                <a:spcPct val="100000"/>
              </a:lnSpc>
              <a:buFont typeface="Arial" panose="020B0604020202020204" pitchFamily="34" charset="0"/>
              <a:buNone/>
            </a:pPr>
            <a:r>
              <a:rPr lang="en-GB" altLang="en-US" dirty="0"/>
              <a:t>The </a:t>
            </a:r>
            <a:r>
              <a:rPr lang="en-GB" altLang="en-US" b="1" dirty="0"/>
              <a:t>weight</a:t>
            </a:r>
            <a:r>
              <a:rPr lang="en-GB" altLang="en-US" dirty="0"/>
              <a:t> of an object is caused by </a:t>
            </a:r>
            <a:r>
              <a:rPr lang="en-GB" altLang="en-US" b="1" dirty="0"/>
              <a:t>gravity</a:t>
            </a:r>
            <a:r>
              <a:rPr lang="en-GB" altLang="en-US" dirty="0"/>
              <a:t> pulling it down. Objects with more </a:t>
            </a:r>
            <a:r>
              <a:rPr lang="en-GB" altLang="en-US" b="1" dirty="0"/>
              <a:t>mass</a:t>
            </a:r>
            <a:r>
              <a:rPr lang="en-GB" altLang="en-US" dirty="0"/>
              <a:t> have a greater weight, as the force of gravity pulls them down more strongly.</a:t>
            </a:r>
          </a:p>
        </p:txBody>
      </p:sp>
      <p:pic>
        <p:nvPicPr>
          <p:cNvPr id="10" name="Picture 9">
            <a:extLst>
              <a:ext uri="{FF2B5EF4-FFF2-40B4-BE49-F238E27FC236}">
                <a16:creationId xmlns:a16="http://schemas.microsoft.com/office/drawing/2014/main" xmlns="" id="{86CA690F-1DEF-4FF1-9B74-236DCA97B8F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651078" y="5152592"/>
            <a:ext cx="1695542" cy="1695542"/>
          </a:xfrm>
          <a:prstGeom prst="rect">
            <a:avLst/>
          </a:prstGeom>
        </p:spPr>
      </p:pic>
      <p:pic>
        <p:nvPicPr>
          <p:cNvPr id="35" name="Picture 34">
            <a:extLst>
              <a:ext uri="{FF2B5EF4-FFF2-40B4-BE49-F238E27FC236}">
                <a16:creationId xmlns:a16="http://schemas.microsoft.com/office/drawing/2014/main" xmlns="" id="{1F2BFC85-59EB-4F1C-A6A5-620AD7633BBF}"/>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782639">
            <a:off x="4326927" y="5095449"/>
            <a:ext cx="1695542" cy="1695542"/>
          </a:xfrm>
          <a:prstGeom prst="rect">
            <a:avLst/>
          </a:prstGeom>
        </p:spPr>
      </p:pic>
      <p:pic>
        <p:nvPicPr>
          <p:cNvPr id="37" name="Picture 36">
            <a:extLst>
              <a:ext uri="{FF2B5EF4-FFF2-40B4-BE49-F238E27FC236}">
                <a16:creationId xmlns:a16="http://schemas.microsoft.com/office/drawing/2014/main" xmlns="" id="{11712432-8736-4B06-9CEF-41B41EEC2682}"/>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16849182">
            <a:off x="6285752" y="5245054"/>
            <a:ext cx="1695542" cy="1695542"/>
          </a:xfrm>
          <a:prstGeom prst="rect">
            <a:avLst/>
          </a:prstGeom>
        </p:spPr>
      </p:pic>
      <p:pic>
        <p:nvPicPr>
          <p:cNvPr id="38" name="Picture 37">
            <a:extLst>
              <a:ext uri="{FF2B5EF4-FFF2-40B4-BE49-F238E27FC236}">
                <a16:creationId xmlns:a16="http://schemas.microsoft.com/office/drawing/2014/main" xmlns="" id="{C3CD7F20-3AA4-4352-B735-9DCD34BE2935}"/>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20967427">
            <a:off x="7050306" y="5124111"/>
            <a:ext cx="1695542" cy="1695542"/>
          </a:xfrm>
          <a:prstGeom prst="rect">
            <a:avLst/>
          </a:prstGeom>
        </p:spPr>
      </p:pic>
      <p:pic>
        <p:nvPicPr>
          <p:cNvPr id="13" name="Picture 12">
            <a:extLst>
              <a:ext uri="{FF2B5EF4-FFF2-40B4-BE49-F238E27FC236}">
                <a16:creationId xmlns:a16="http://schemas.microsoft.com/office/drawing/2014/main" xmlns="" id="{F28E46FF-0033-48A4-B2DF-BBC12E9E520D}"/>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17030571">
            <a:off x="3495189" y="5576955"/>
            <a:ext cx="1569873" cy="1569873"/>
          </a:xfrm>
          <a:prstGeom prst="rect">
            <a:avLst/>
          </a:prstGeom>
        </p:spPr>
      </p:pic>
      <p:pic>
        <p:nvPicPr>
          <p:cNvPr id="33" name="Picture 32">
            <a:extLst>
              <a:ext uri="{FF2B5EF4-FFF2-40B4-BE49-F238E27FC236}">
                <a16:creationId xmlns:a16="http://schemas.microsoft.com/office/drawing/2014/main" xmlns="" id="{D596F03B-CB74-4BEA-BD58-7D0A2C4DA1C7}"/>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20206478">
            <a:off x="3494553" y="5095449"/>
            <a:ext cx="1695542" cy="1695542"/>
          </a:xfrm>
          <a:prstGeom prst="rect">
            <a:avLst/>
          </a:prstGeom>
        </p:spPr>
      </p:pic>
      <p:pic>
        <p:nvPicPr>
          <p:cNvPr id="40" name="Picture 39">
            <a:extLst>
              <a:ext uri="{FF2B5EF4-FFF2-40B4-BE49-F238E27FC236}">
                <a16:creationId xmlns:a16="http://schemas.microsoft.com/office/drawing/2014/main" xmlns="" id="{10F3D2EC-88A6-4E45-BEA2-C202EFFBEEDB}"/>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4617097">
            <a:off x="5641545" y="5510830"/>
            <a:ext cx="1569873" cy="1569873"/>
          </a:xfrm>
          <a:prstGeom prst="rect">
            <a:avLst/>
          </a:prstGeom>
        </p:spPr>
      </p:pic>
      <p:pic>
        <p:nvPicPr>
          <p:cNvPr id="36" name="Picture 35">
            <a:extLst>
              <a:ext uri="{FF2B5EF4-FFF2-40B4-BE49-F238E27FC236}">
                <a16:creationId xmlns:a16="http://schemas.microsoft.com/office/drawing/2014/main" xmlns="" id="{B74853F2-EDF8-45BE-8A00-F962C063AA6B}"/>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13078378">
            <a:off x="5440312" y="5103812"/>
            <a:ext cx="1695542" cy="1695542"/>
          </a:xfrm>
          <a:prstGeom prst="rect">
            <a:avLst/>
          </a:prstGeom>
        </p:spPr>
      </p:pic>
    </p:spTree>
    <p:extLst>
      <p:ext uri="{BB962C8B-B14F-4D97-AF65-F5344CB8AC3E}">
        <p14:creationId xmlns:p14="http://schemas.microsoft.com/office/powerpoint/2010/main" val="381821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0" presetClass="path" presetSubtype="0" accel="50000" decel="50000" fill="hold" nodeType="withEffect">
                                  <p:stCondLst>
                                    <p:cond delay="0"/>
                                  </p:stCondLst>
                                  <p:childTnLst>
                                    <p:animMotion origin="layout" path="M 2.22222E-6 4.07407E-6 L 2.22222E-6 0.00023 C -0.00469 0.00277 -0.00955 0.00486 -0.01406 0.00763 C -0.01597 0.00856 -0.01754 0.01018 -0.01945 0.01134 C -0.0217 0.01273 -0.02413 0.01342 -0.02639 0.01481 C -0.02882 0.01643 -0.0309 0.01875 -0.03334 0.0206 C -0.03802 0.02361 -0.04358 0.02569 -0.0474 0.02963 L -0.05625 0.03888 C -0.05799 0.04074 -0.05938 0.04282 -0.06146 0.04444 L -0.06667 0.04791 C -0.07674 0.06388 -0.06476 0.04375 -0.07205 0.05926 C -0.07292 0.06111 -0.07448 0.0625 -0.07552 0.06458 C -0.08004 0.0743 -0.07396 0.06666 -0.08073 0.07384 C -0.08021 0.08865 -0.08004 0.10347 -0.079 0.11805 C -0.07813 0.13125 -0.07535 0.1206 -0.07014 0.13634 C -0.06615 0.1493 -0.07136 0.13541 -0.06493 0.1456 C -0.06354 0.14791 -0.06268 0.15069 -0.06146 0.15301 C -0.06042 0.15486 -0.0592 0.15671 -0.05799 0.15856 C -0.05729 0.16041 -0.05695 0.16226 -0.05625 0.16412 C -0.05486 0.16689 -0.04861 0.17523 -0.0474 0.17708 C -0.0434 0.18958 -0.04896 0.1743 -0.04045 0.18981 C -0.03959 0.19166 -0.03941 0.19351 -0.03872 0.19537 C -0.03768 0.19745 -0.03629 0.19907 -0.03507 0.20092 C -0.03455 0.20324 -0.03455 0.20601 -0.03334 0.2081 C -0.03264 0.20972 -0.03056 0.21041 -0.02986 0.21203 C -0.02865 0.21481 -0.02917 0.21828 -0.02813 0.22106 C -0.02726 0.22361 -0.02552 0.22592 -0.02465 0.22847 C -0.02136 0.23726 -0.01979 0.2449 -0.01754 0.25416 C -0.01823 0.27939 -0.01771 0.30439 -0.01945 0.32939 C -0.01962 0.33194 -0.02205 0.33402 -0.02292 0.3368 C -0.02552 0.34421 -0.02327 0.34467 -0.02813 0.35138 C -0.03021 0.35416 -0.03316 0.35578 -0.03507 0.35879 C -0.05243 0.38287 -0.03108 0.35254 -0.04393 0.37152 C -0.04566 0.37407 -0.04705 0.37708 -0.04913 0.37893 C -0.06858 0.39652 -0.04011 0.36203 -0.06667 0.39004 C -0.07969 0.4037 -0.0632 0.38703 -0.079 0.40115 C -0.0809 0.40277 -0.08229 0.40463 -0.0842 0.40671 C -0.08646 0.40879 -0.08906 0.41018 -0.09132 0.41226 C -0.09427 0.41504 -0.1 0.42152 -0.1 0.42176 C -0.10538 0.43287 -0.10209 0.42638 -0.11059 0.43981 L -0.11406 0.44513 C -0.11459 0.44838 -0.11511 0.45162 -0.1158 0.45439 C -0.11684 0.45879 -0.11858 0.46296 -0.11927 0.46713 C -0.12049 0.47476 -0.12031 0.48217 -0.12101 0.48935 C -0.12136 0.49259 -0.12222 0.4956 -0.12275 0.49861 C -0.12222 0.5243 -0.12222 0.55 -0.12101 0.57592 C -0.12101 0.57777 -0.11997 0.57986 -0.11927 0.58148 C -0.11823 0.58449 -0.11702 0.58773 -0.1158 0.59051 C -0.11476 0.59328 -0.11337 0.5956 -0.11233 0.59814 C -0.10868 0.60671 -0.11285 0.60069 -0.10712 0.61088 C -0.10486 0.61481 -0.10174 0.61805 -0.1 0.62199 C -0.09827 0.62638 -0.09688 0.63078 -0.09479 0.63472 C -0.09167 0.64097 -0.08802 0.64722 -0.0842 0.65324 C -0.08316 0.65532 -0.08177 0.65694 -0.08073 0.65879 C -0.07014 0.67824 -0.08316 0.65763 -0.07379 0.6699 C -0.0724 0.67152 -0.0717 0.67384 -0.07014 0.67523 C -0.06875 0.67708 -0.0665 0.67754 -0.06493 0.67916 C -0.06129 0.68263 -0.05712 0.68588 -0.05452 0.69004 C -0.0533 0.69213 -0.05261 0.69421 -0.05087 0.6956 C -0.04948 0.69676 -0.0474 0.69676 -0.04566 0.69722 C -0.04514 0.69976 -0.04497 0.70231 -0.04393 0.70486 C -0.04202 0.70879 -0.03906 0.71203 -0.03698 0.71574 L -0.0316 0.725 C -0.02656 0.74629 -0.03472 0.71435 -0.02465 0.74328 C -0.02361 0.74652 -0.02361 0.74976 -0.02292 0.75277 C -0.02188 0.75648 -0.02049 0.75995 -0.01945 0.76388 C -0.01667 0.77338 -0.0184 0.7699 -0.0158 0.78032 C -0.01545 0.78217 -0.01476 0.78402 -0.01406 0.78588 C -0.01476 0.79513 -0.01441 0.80439 -0.0158 0.81365 C -0.01615 0.81574 -0.0184 0.81689 -0.01945 0.81898 C -0.02795 0.83703 -0.01823 0.82106 -0.02639 0.83379 C -0.03021 0.85393 -0.02535 0.83287 -0.0316 0.85023 C -0.03559 0.86134 -0.03056 0.85463 -0.03698 0.86157 C -0.0382 0.86481 -0.04167 0.87476 -0.04393 0.87801 C -0.04531 0.88009 -0.04757 0.88125 -0.04913 0.88356 C -0.05052 0.88518 -0.05139 0.88726 -0.05261 0.88888 C -0.05434 0.89074 -0.05643 0.89259 -0.05799 0.89467 C -0.06406 0.90231 -0.05816 0.89884 -0.06667 0.90185 C -0.07309 0.92199 -0.06979 0.90926 -0.06667 0.95532 C -0.06667 0.95717 -0.0658 0.95902 -0.06493 0.96064 C -0.06406 0.9625 -0.06233 0.96435 -0.06146 0.96643 C -0.05851 0.97268 -0.06111 0.97268 -0.05625 0.97916 C -0.05313 0.98333 -0.04566 0.99027 -0.04566 0.99051 C -0.0415 1.00347 -0.04757 0.98703 -0.03334 1.00671 C -0.0316 1.00926 -0.03038 1.01226 -0.02813 1.01412 C -0.02674 1.01551 -0.02292 1.01597 -0.02292 1.01643 " pathEditMode="relative" rAng="0" ptsTypes="AAAAAAAAAAAAAAAAAAAAAAAAAAAAAAAAAAAAAAAAAAAAAAAAAAAAAAAAAAAAAAAAAAAAAAAAAAAAAAAAAAAAAA">
                                      <p:cBhvr>
                                        <p:cTn id="10" dur="3000" fill="hold"/>
                                        <p:tgtEl>
                                          <p:spTgt spid="6"/>
                                        </p:tgtEl>
                                        <p:attrNameLst>
                                          <p:attrName>ppt_x</p:attrName>
                                          <p:attrName>ppt_y</p:attrName>
                                        </p:attrNameLst>
                                      </p:cBhvr>
                                      <p:rCtr x="-6146" y="50810"/>
                                    </p:animMotion>
                                  </p:childTnLst>
                                </p:cTn>
                              </p:par>
                            </p:childTnLst>
                          </p:cTn>
                        </p:par>
                        <p:par>
                          <p:cTn id="11" fill="hold">
                            <p:stCondLst>
                              <p:cond delay="3000"/>
                            </p:stCondLst>
                            <p:childTnLst>
                              <p:par>
                                <p:cTn id="12" presetID="10" presetClass="entr" presetSubtype="0" fill="hold" nodeType="afterEffect">
                                  <p:stCondLst>
                                    <p:cond delay="0"/>
                                  </p:stCondLst>
                                  <p:childTnLst>
                                    <p:set>
                                      <p:cBhvr>
                                        <p:cTn id="13" dur="1" fill="hold">
                                          <p:stCondLst>
                                            <p:cond delay="0"/>
                                          </p:stCondLst>
                                        </p:cTn>
                                        <p:tgtEl>
                                          <p:spTgt spid="23">
                                            <p:txEl>
                                              <p:pRg st="0" end="0"/>
                                            </p:txEl>
                                          </p:spTgt>
                                        </p:tgtEl>
                                        <p:attrNameLst>
                                          <p:attrName>style.visibility</p:attrName>
                                        </p:attrNameLst>
                                      </p:cBhvr>
                                      <p:to>
                                        <p:strVal val="visible"/>
                                      </p:to>
                                    </p:set>
                                    <p:animEffect transition="in" filter="fade">
                                      <p:cBhvr>
                                        <p:cTn id="14" dur="500"/>
                                        <p:tgtEl>
                                          <p:spTgt spid="2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
                                            <p:txEl>
                                              <p:pRg st="2" end="2"/>
                                            </p:txEl>
                                          </p:spTgt>
                                        </p:tgtEl>
                                        <p:attrNameLst>
                                          <p:attrName>style.visibility</p:attrName>
                                        </p:attrNameLst>
                                      </p:cBhvr>
                                      <p:to>
                                        <p:strVal val="visible"/>
                                      </p:to>
                                    </p:set>
                                    <p:animEffect transition="in" filter="fade">
                                      <p:cBhvr>
                                        <p:cTn id="19" dur="500"/>
                                        <p:tgtEl>
                                          <p:spTgt spid="2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6">
                                            <p:txEl>
                                              <p:pRg st="0" end="0"/>
                                            </p:txEl>
                                          </p:spTgt>
                                        </p:tgtEl>
                                        <p:attrNameLst>
                                          <p:attrName>style.visibility</p:attrName>
                                        </p:attrNameLst>
                                      </p:cBhvr>
                                      <p:to>
                                        <p:strVal val="visible"/>
                                      </p:to>
                                    </p:set>
                                    <p:animEffect transition="in" filter="fade">
                                      <p:cBhvr>
                                        <p:cTn id="24" dur="500"/>
                                        <p:tgtEl>
                                          <p:spTgt spid="2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7">
                                            <p:txEl>
                                              <p:pRg st="0" end="0"/>
                                            </p:txEl>
                                          </p:spTgt>
                                        </p:tgtEl>
                                        <p:attrNameLst>
                                          <p:attrName>style.visibility</p:attrName>
                                        </p:attrNameLst>
                                      </p:cBhvr>
                                      <p:to>
                                        <p:strVal val="visible"/>
                                      </p:to>
                                    </p:set>
                                    <p:animEffect transition="in" filter="fade">
                                      <p:cBhvr>
                                        <p:cTn id="29"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3303F8A-1A16-45DF-9A09-4DA0C4488AE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80" t="-7918" r="96" b="14727"/>
          <a:stretch/>
        </p:blipFill>
        <p:spPr>
          <a:xfrm>
            <a:off x="436282" y="938255"/>
            <a:ext cx="8253323" cy="5434094"/>
          </a:xfrm>
          <a:prstGeom prst="roundRect">
            <a:avLst>
              <a:gd name="adj" fmla="val 2962"/>
            </a:avLst>
          </a:prstGeom>
        </p:spPr>
      </p:pic>
      <p:pic>
        <p:nvPicPr>
          <p:cNvPr id="9" name="Picture 8">
            <a:extLst>
              <a:ext uri="{FF2B5EF4-FFF2-40B4-BE49-F238E27FC236}">
                <a16:creationId xmlns:a16="http://schemas.microsoft.com/office/drawing/2014/main" xmlns="" id="{202CF13B-327E-49B6-B64C-8D2F5BA52C7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7598" y="3835806"/>
            <a:ext cx="2487325" cy="2485066"/>
          </a:xfrm>
          <a:prstGeom prst="rect">
            <a:avLst/>
          </a:prstGeom>
        </p:spPr>
      </p:pic>
      <p:pic>
        <p:nvPicPr>
          <p:cNvPr id="7" name="Picture 6">
            <a:extLst>
              <a:ext uri="{FF2B5EF4-FFF2-40B4-BE49-F238E27FC236}">
                <a16:creationId xmlns:a16="http://schemas.microsoft.com/office/drawing/2014/main" xmlns="" id="{3B9132CC-44F0-43B2-B9B0-4A4EA557591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7139" r="2723"/>
          <a:stretch/>
        </p:blipFill>
        <p:spPr>
          <a:xfrm>
            <a:off x="443175" y="5402107"/>
            <a:ext cx="8242242" cy="1008218"/>
          </a:xfrm>
          <a:prstGeom prst="roundRect">
            <a:avLst/>
          </a:prstGeom>
        </p:spPr>
      </p:pic>
      <p:sp>
        <p:nvSpPr>
          <p:cNvPr id="12" name="Rectangle 11"/>
          <p:cNvSpPr/>
          <p:nvPr/>
        </p:nvSpPr>
        <p:spPr>
          <a:xfrm>
            <a:off x="755650" y="765175"/>
            <a:ext cx="7632699" cy="584775"/>
          </a:xfrm>
          <a:prstGeom prst="rect">
            <a:avLst/>
          </a:prstGeom>
        </p:spPr>
        <p:txBody>
          <a:bodyPr wrap="square">
            <a:spAutoFit/>
          </a:bodyPr>
          <a:lstStyle/>
          <a:p>
            <a:pPr algn="ctr"/>
            <a:r>
              <a:rPr lang="en-GB" sz="3200" b="1" dirty="0">
                <a:latin typeface="+mj-lt"/>
              </a:rPr>
              <a:t>Weight and Mass</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480751" y="621486"/>
              <a:ext cx="1238498" cy="864000"/>
            </a:xfrm>
            <a:prstGeom prst="rect">
              <a:avLst/>
            </a:prstGeom>
          </p:spPr>
        </p:pic>
      </p:grpSp>
      <p:sp>
        <p:nvSpPr>
          <p:cNvPr id="23" name="TextBox 22">
            <a:extLst>
              <a:ext uri="{FF2B5EF4-FFF2-40B4-BE49-F238E27FC236}">
                <a16:creationId xmlns:a16="http://schemas.microsoft.com/office/drawing/2014/main" xmlns="" id="{4CF14C03-12BB-4C30-9497-585A128C1981}"/>
              </a:ext>
            </a:extLst>
          </p:cNvPr>
          <p:cNvSpPr txBox="1"/>
          <p:nvPr/>
        </p:nvSpPr>
        <p:spPr>
          <a:xfrm>
            <a:off x="3387753" y="2126323"/>
            <a:ext cx="4967682" cy="2585323"/>
          </a:xfrm>
          <a:prstGeom prst="rect">
            <a:avLst/>
          </a:prstGeom>
          <a:noFill/>
        </p:spPr>
        <p:txBody>
          <a:bodyPr wrap="square" rtlCol="0">
            <a:spAutoFit/>
          </a:bodyPr>
          <a:lstStyle/>
          <a:p>
            <a:pPr>
              <a:buFont typeface="Arial" panose="020B0604020202020204" pitchFamily="34" charset="0"/>
              <a:buNone/>
            </a:pPr>
            <a:r>
              <a:rPr lang="en-GB" dirty="0">
                <a:solidFill>
                  <a:schemeClr val="bg1"/>
                </a:solidFill>
              </a:rPr>
              <a:t>An object's mass will stay the same even if it is in a place with </a:t>
            </a:r>
            <a:r>
              <a:rPr lang="en-GB" altLang="en-US" dirty="0">
                <a:solidFill>
                  <a:schemeClr val="bg1"/>
                </a:solidFill>
              </a:rPr>
              <a:t>weaker gravity, like the Moon.</a:t>
            </a:r>
          </a:p>
          <a:p>
            <a:pPr>
              <a:buFont typeface="Arial" panose="020B0604020202020204" pitchFamily="34" charset="0"/>
              <a:buNone/>
            </a:pPr>
            <a:endParaRPr lang="en-GB" altLang="en-US" dirty="0">
              <a:solidFill>
                <a:schemeClr val="bg1"/>
              </a:solidFill>
            </a:endParaRPr>
          </a:p>
          <a:p>
            <a:pPr>
              <a:buFont typeface="Arial" panose="020B0604020202020204" pitchFamily="34" charset="0"/>
              <a:buNone/>
            </a:pPr>
            <a:r>
              <a:rPr lang="en-GB" altLang="en-US" dirty="0">
                <a:solidFill>
                  <a:schemeClr val="bg1"/>
                </a:solidFill>
              </a:rPr>
              <a:t>However, an object’s </a:t>
            </a:r>
            <a:r>
              <a:rPr lang="en-GB" altLang="en-US" b="1" dirty="0">
                <a:solidFill>
                  <a:schemeClr val="bg1"/>
                </a:solidFill>
              </a:rPr>
              <a:t>weight</a:t>
            </a:r>
            <a:r>
              <a:rPr lang="en-GB" altLang="en-US" dirty="0">
                <a:solidFill>
                  <a:schemeClr val="bg1"/>
                </a:solidFill>
              </a:rPr>
              <a:t> can </a:t>
            </a:r>
            <a:r>
              <a:rPr lang="en-GB" altLang="en-US" b="1" dirty="0">
                <a:solidFill>
                  <a:schemeClr val="bg1"/>
                </a:solidFill>
              </a:rPr>
              <a:t>change</a:t>
            </a:r>
            <a:r>
              <a:rPr lang="en-GB" altLang="en-US" dirty="0">
                <a:solidFill>
                  <a:schemeClr val="bg1"/>
                </a:solidFill>
              </a:rPr>
              <a:t>! If the object were on the Moon, although it would have the same mass, it would weigh much less as the gravity would not be pulling it down as strongly. The Moon’s gravity is much weaker than the Earth’s.</a:t>
            </a:r>
          </a:p>
        </p:txBody>
      </p:sp>
    </p:spTree>
    <p:extLst>
      <p:ext uri="{BB962C8B-B14F-4D97-AF65-F5344CB8AC3E}">
        <p14:creationId xmlns:p14="http://schemas.microsoft.com/office/powerpoint/2010/main" val="340591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7.40741E-7 L 1.66667E-6 -0.25301 " pathEditMode="relative" rAng="0" ptsTypes="AA">
                                      <p:cBhvr>
                                        <p:cTn id="6" dur="1500" fill="hold"/>
                                        <p:tgtEl>
                                          <p:spTgt spid="9"/>
                                        </p:tgtEl>
                                        <p:attrNameLst>
                                          <p:attrName>ppt_x</p:attrName>
                                          <p:attrName>ppt_y</p:attrName>
                                        </p:attrNameLst>
                                      </p:cBhvr>
                                      <p:rCtr x="0" y="-12662"/>
                                    </p:animMotion>
                                  </p:childTnLst>
                                </p:cTn>
                              </p:par>
                            </p:childTnLst>
                          </p:cTn>
                        </p:par>
                        <p:par>
                          <p:cTn id="7" fill="hold">
                            <p:stCondLst>
                              <p:cond delay="1500"/>
                            </p:stCondLst>
                            <p:childTnLst>
                              <p:par>
                                <p:cTn id="8" presetID="10" presetClass="entr" presetSubtype="0" fill="hold" nodeType="afterEffect">
                                  <p:stCondLst>
                                    <p:cond delay="0"/>
                                  </p:stCondLst>
                                  <p:childTnLst>
                                    <p:set>
                                      <p:cBhvr>
                                        <p:cTn id="9" dur="1" fill="hold">
                                          <p:stCondLst>
                                            <p:cond delay="0"/>
                                          </p:stCondLst>
                                        </p:cTn>
                                        <p:tgtEl>
                                          <p:spTgt spid="23">
                                            <p:txEl>
                                              <p:pRg st="0" end="0"/>
                                            </p:txEl>
                                          </p:spTgt>
                                        </p:tgtEl>
                                        <p:attrNameLst>
                                          <p:attrName>style.visibility</p:attrName>
                                        </p:attrNameLst>
                                      </p:cBhvr>
                                      <p:to>
                                        <p:strVal val="visible"/>
                                      </p:to>
                                    </p:set>
                                    <p:animEffect transition="in" filter="fade">
                                      <p:cBhvr>
                                        <p:cTn id="10" dur="500"/>
                                        <p:tgtEl>
                                          <p:spTgt spid="2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
                                            <p:txEl>
                                              <p:pRg st="2" end="2"/>
                                            </p:txEl>
                                          </p:spTgt>
                                        </p:tgtEl>
                                        <p:attrNameLst>
                                          <p:attrName>style.visibility</p:attrName>
                                        </p:attrNameLst>
                                      </p:cBhvr>
                                      <p:to>
                                        <p:strVal val="visible"/>
                                      </p:to>
                                    </p:set>
                                    <p:animEffect transition="in" filter="fade">
                                      <p:cBhvr>
                                        <p:cTn id="15" dur="5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lanIt Presentation Template" id="{BEDED276-412B-40EF-80C4-B9EA05171835}" vid="{91507CC3-387E-4930-BC11-8BF75DBA2AF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PlanIt Presentation Template</Template>
  <TotalTime>304</TotalTime>
  <Words>608</Words>
  <Application>Microsoft Office PowerPoint</Application>
  <PresentationFormat>On-screen Show (4:3)</PresentationFormat>
  <Paragraphs>63</Paragraphs>
  <Slides>13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Twinkl</vt:lpstr>
      <vt:lpstr>Tuffy-TTF</vt:lpstr>
      <vt:lpstr>Calibri</vt:lpstr>
      <vt:lpstr>Sassoon Infant Rg</vt:lpstr>
      <vt:lpstr>Arial</vt:lpstr>
      <vt:lpstr>Tuffy</vt:lpstr>
      <vt:lpstr>Office Theme</vt:lpstr>
      <vt:lpstr>Science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Holly Riglar</dc:creator>
  <cp:lastModifiedBy>Windows User</cp:lastModifiedBy>
  <cp:revision>98</cp:revision>
  <dcterms:created xsi:type="dcterms:W3CDTF">2019-03-20T11:43:57Z</dcterms:created>
  <dcterms:modified xsi:type="dcterms:W3CDTF">2020-03-15T16:44:48Z</dcterms:modified>
</cp:coreProperties>
</file>