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87" autoAdjust="0"/>
    <p:restoredTop sz="94629" autoAdjust="0"/>
  </p:normalViewPr>
  <p:slideViewPr>
    <p:cSldViewPr>
      <p:cViewPr varScale="1">
        <p:scale>
          <a:sx n="74" d="100"/>
          <a:sy n="74" d="100"/>
        </p:scale>
        <p:origin x="12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3148A0C-5545-4FC6-8260-43FCC71C66DC}"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FA634-1616-4FC1-80DA-900724ED22C5}" type="slidenum">
              <a:rPr lang="en-US" smtClean="0"/>
              <a:t>‹#›</a:t>
            </a:fld>
            <a:endParaRPr lang="en-US"/>
          </a:p>
        </p:txBody>
      </p:sp>
    </p:spTree>
    <p:extLst>
      <p:ext uri="{BB962C8B-B14F-4D97-AF65-F5344CB8AC3E}">
        <p14:creationId xmlns:p14="http://schemas.microsoft.com/office/powerpoint/2010/main" val="19031808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48A0C-5545-4FC6-8260-43FCC71C66DC}" type="datetimeFigureOut">
              <a:rPr lang="en-US" smtClean="0"/>
              <a:t>4/24/2020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FA634-1616-4FC1-80DA-900724ED22C5}" type="slidenum">
              <a:rPr lang="en-US" smtClean="0"/>
              <a:t>‹#›</a:t>
            </a:fld>
            <a:endParaRPr lang="en-US"/>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34659" y="44624"/>
            <a:ext cx="2817118" cy="1227088"/>
          </a:xfrm>
          <a:prstGeom prst="rect">
            <a:avLst/>
          </a:prstGeom>
        </p:spPr>
      </p:pic>
    </p:spTree>
    <p:extLst>
      <p:ext uri="{BB962C8B-B14F-4D97-AF65-F5344CB8AC3E}">
        <p14:creationId xmlns:p14="http://schemas.microsoft.com/office/powerpoint/2010/main" val="2134202901"/>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gif"/><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30" y="1916832"/>
            <a:ext cx="8598829" cy="4678204"/>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accent4"/>
                </a:solidFill>
                <a:effectLst>
                  <a:glow rad="228600">
                    <a:schemeClr val="accent1">
                      <a:satMod val="175000"/>
                      <a:alpha val="40000"/>
                    </a:schemeClr>
                  </a:glow>
                </a:effectLst>
                <a:latin typeface="Comic Sans MS" panose="030F0702030302020204" pitchFamily="66" charset="0"/>
              </a:rPr>
              <a:t>Whilst You Are </a:t>
            </a:r>
            <a:r>
              <a:rPr lang="en-US" sz="5400" b="1" dirty="0">
                <a:ln/>
                <a:solidFill>
                  <a:schemeClr val="accent4"/>
                </a:solidFill>
                <a:effectLst>
                  <a:glow rad="228600">
                    <a:schemeClr val="accent1">
                      <a:satMod val="175000"/>
                      <a:alpha val="40000"/>
                    </a:schemeClr>
                  </a:glow>
                </a:effectLst>
                <a:latin typeface="Comic Sans MS" panose="030F0702030302020204" pitchFamily="66" charset="0"/>
              </a:rPr>
              <a:t>A</a:t>
            </a:r>
            <a:r>
              <a:rPr lang="en-US" sz="5400" b="1" cap="none" spc="0" dirty="0" smtClean="0">
                <a:ln/>
                <a:solidFill>
                  <a:schemeClr val="accent4"/>
                </a:solidFill>
                <a:effectLst>
                  <a:glow rad="228600">
                    <a:schemeClr val="accent1">
                      <a:satMod val="175000"/>
                      <a:alpha val="40000"/>
                    </a:schemeClr>
                  </a:glow>
                </a:effectLst>
                <a:latin typeface="Comic Sans MS" panose="030F0702030302020204" pitchFamily="66" charset="0"/>
              </a:rPr>
              <a:t>t Home</a:t>
            </a:r>
          </a:p>
          <a:p>
            <a:pPr algn="ctr"/>
            <a:r>
              <a:rPr lang="en-US" sz="3600" b="1" dirty="0" smtClean="0">
                <a:ln/>
                <a:solidFill>
                  <a:schemeClr val="accent4"/>
                </a:solidFill>
                <a:effectLst>
                  <a:glow rad="228600">
                    <a:schemeClr val="accent1">
                      <a:satMod val="175000"/>
                      <a:alpha val="40000"/>
                    </a:schemeClr>
                  </a:glow>
                </a:effectLst>
                <a:latin typeface="Comic Sans MS" panose="030F0702030302020204" pitchFamily="66" charset="0"/>
              </a:rPr>
              <a:t>We are going to stay in touch</a:t>
            </a:r>
          </a:p>
          <a:p>
            <a:pPr algn="ctr"/>
            <a:endParaRPr lang="en-US" sz="3600" b="1" cap="none" spc="0" dirty="0">
              <a:ln/>
              <a:solidFill>
                <a:schemeClr val="accent4"/>
              </a:solidFill>
              <a:effectLst>
                <a:glow rad="228600">
                  <a:schemeClr val="accent1">
                    <a:satMod val="175000"/>
                    <a:alpha val="40000"/>
                  </a:schemeClr>
                </a:glow>
              </a:effectLst>
              <a:latin typeface="Comic Sans MS" panose="030F0702030302020204" pitchFamily="66" charset="0"/>
            </a:endParaRPr>
          </a:p>
          <a:p>
            <a:pPr algn="ctr"/>
            <a:endParaRPr lang="en-US" sz="3600" b="1" dirty="0" smtClean="0">
              <a:ln/>
              <a:solidFill>
                <a:schemeClr val="accent4"/>
              </a:solidFill>
              <a:effectLst>
                <a:glow rad="228600">
                  <a:schemeClr val="accent1">
                    <a:satMod val="175000"/>
                    <a:alpha val="40000"/>
                  </a:schemeClr>
                </a:glow>
              </a:effectLst>
              <a:latin typeface="Comic Sans MS" panose="030F0702030302020204" pitchFamily="66" charset="0"/>
            </a:endParaRPr>
          </a:p>
          <a:p>
            <a:pPr algn="ctr"/>
            <a:endParaRPr lang="en-US" sz="3600" b="1" cap="none" spc="0" dirty="0">
              <a:ln/>
              <a:solidFill>
                <a:schemeClr val="accent4"/>
              </a:solidFill>
              <a:effectLst>
                <a:glow rad="228600">
                  <a:schemeClr val="accent1">
                    <a:satMod val="175000"/>
                    <a:alpha val="40000"/>
                  </a:schemeClr>
                </a:glow>
              </a:effectLst>
              <a:latin typeface="Comic Sans MS" panose="030F0702030302020204" pitchFamily="66" charset="0"/>
            </a:endParaRPr>
          </a:p>
          <a:p>
            <a:pPr algn="ctr"/>
            <a:endParaRPr lang="en-US" sz="3600" b="1" dirty="0" smtClean="0">
              <a:ln/>
              <a:solidFill>
                <a:schemeClr val="accent4"/>
              </a:solidFill>
              <a:effectLst>
                <a:glow rad="228600">
                  <a:schemeClr val="accent1">
                    <a:satMod val="175000"/>
                    <a:alpha val="40000"/>
                  </a:schemeClr>
                </a:glow>
              </a:effectLst>
              <a:latin typeface="Comic Sans MS" panose="030F0702030302020204" pitchFamily="66" charset="0"/>
            </a:endParaRPr>
          </a:p>
          <a:p>
            <a:pPr algn="ctr"/>
            <a:endParaRPr lang="en-US" sz="3600" b="1" cap="none" spc="0" dirty="0" smtClean="0">
              <a:ln/>
              <a:solidFill>
                <a:schemeClr val="accent4"/>
              </a:solidFill>
              <a:effectLst>
                <a:glow rad="228600">
                  <a:schemeClr val="accent1">
                    <a:satMod val="175000"/>
                    <a:alpha val="40000"/>
                  </a:schemeClr>
                </a:glow>
              </a:effectLst>
              <a:latin typeface="Comic Sans MS" panose="030F0702030302020204" pitchFamily="66" charset="0"/>
            </a:endParaRPr>
          </a:p>
          <a:p>
            <a:pPr algn="ctr"/>
            <a:r>
              <a:rPr lang="en-US" sz="2800" b="1" dirty="0" smtClean="0">
                <a:ln/>
                <a:solidFill>
                  <a:schemeClr val="accent4"/>
                </a:solidFill>
                <a:effectLst>
                  <a:glow rad="228600">
                    <a:schemeClr val="accent1">
                      <a:satMod val="175000"/>
                      <a:alpha val="40000"/>
                    </a:schemeClr>
                  </a:glow>
                </a:effectLst>
                <a:latin typeface="Comic Sans MS" panose="030F0702030302020204" pitchFamily="66" charset="0"/>
              </a:rPr>
              <a:t>2</a:t>
            </a:r>
            <a:r>
              <a:rPr lang="en-US" sz="2800" b="1" baseline="30000" dirty="0" smtClean="0">
                <a:ln/>
                <a:solidFill>
                  <a:schemeClr val="accent4"/>
                </a:solidFill>
                <a:effectLst>
                  <a:glow rad="228600">
                    <a:schemeClr val="accent1">
                      <a:satMod val="175000"/>
                      <a:alpha val="40000"/>
                    </a:schemeClr>
                  </a:glow>
                </a:effectLst>
                <a:latin typeface="Comic Sans MS" panose="030F0702030302020204" pitchFamily="66" charset="0"/>
              </a:rPr>
              <a:t>nd</a:t>
            </a:r>
            <a:r>
              <a:rPr lang="en-US" sz="2800" b="1" dirty="0" smtClean="0">
                <a:ln/>
                <a:solidFill>
                  <a:schemeClr val="accent4"/>
                </a:solidFill>
                <a:effectLst>
                  <a:glow rad="228600">
                    <a:schemeClr val="accent1">
                      <a:satMod val="175000"/>
                      <a:alpha val="40000"/>
                    </a:schemeClr>
                  </a:glow>
                </a:effectLst>
                <a:latin typeface="Comic Sans MS" panose="030F0702030302020204" pitchFamily="66" charset="0"/>
              </a:rPr>
              <a:t> April 2020</a:t>
            </a:r>
            <a:endParaRPr lang="en-US" sz="2800" b="1" cap="none" spc="0" dirty="0">
              <a:ln/>
              <a:solidFill>
                <a:schemeClr val="accent4"/>
              </a:solidFill>
              <a:effectLst>
                <a:glow rad="228600">
                  <a:schemeClr val="accent1">
                    <a:satMod val="175000"/>
                    <a:alpha val="40000"/>
                  </a:schemeClr>
                </a:glow>
              </a:effectLst>
              <a:latin typeface="Comic Sans MS" panose="030F0702030302020204" pitchFamily="66" charset="0"/>
            </a:endParaRPr>
          </a:p>
        </p:txBody>
      </p:sp>
      <p:pic>
        <p:nvPicPr>
          <p:cNvPr id="102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547165"/>
            <a:ext cx="20002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704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1556792"/>
            <a:ext cx="7762061" cy="707886"/>
          </a:xfrm>
          <a:prstGeom prst="rect">
            <a:avLst/>
          </a:prstGeom>
        </p:spPr>
        <p:txBody>
          <a:bodyPr wrap="none">
            <a:spAutoFit/>
          </a:bodyPr>
          <a:lstStyle/>
          <a:p>
            <a:pPr algn="ctr"/>
            <a:r>
              <a:rPr lang="en-US" sz="4000" b="1" dirty="0" smtClean="0">
                <a:ln/>
                <a:solidFill>
                  <a:schemeClr val="accent4"/>
                </a:solidFill>
                <a:effectLst>
                  <a:glow rad="228600">
                    <a:schemeClr val="accent1">
                      <a:satMod val="175000"/>
                      <a:alpha val="40000"/>
                    </a:schemeClr>
                  </a:glow>
                </a:effectLst>
                <a:latin typeface="Comic Sans MS" panose="030F0702030302020204" pitchFamily="66" charset="0"/>
              </a:rPr>
              <a:t>Positive Message of the Week</a:t>
            </a:r>
            <a:endParaRPr lang="en-US" sz="4000" b="1" dirty="0">
              <a:ln/>
              <a:solidFill>
                <a:schemeClr val="accent4"/>
              </a:solidFill>
              <a:effectLst>
                <a:glow rad="228600">
                  <a:schemeClr val="accent1">
                    <a:satMod val="175000"/>
                    <a:alpha val="40000"/>
                  </a:schemeClr>
                </a:glow>
              </a:effectLst>
              <a:latin typeface="Comic Sans MS" panose="030F0702030302020204" pitchFamily="66" charset="0"/>
            </a:endParaRPr>
          </a:p>
        </p:txBody>
      </p:sp>
      <p:sp>
        <p:nvSpPr>
          <p:cNvPr id="5" name="TextBox 4"/>
          <p:cNvSpPr txBox="1"/>
          <p:nvPr/>
        </p:nvSpPr>
        <p:spPr>
          <a:xfrm>
            <a:off x="827584" y="2492896"/>
            <a:ext cx="7834068" cy="3385542"/>
          </a:xfrm>
          <a:prstGeom prst="rect">
            <a:avLst/>
          </a:prstGeom>
          <a:noFill/>
        </p:spPr>
        <p:txBody>
          <a:bodyPr wrap="square" rtlCol="0">
            <a:spAutoFit/>
          </a:bodyPr>
          <a:lstStyle/>
          <a:p>
            <a:endParaRPr lang="en-GB" dirty="0" smtClean="0"/>
          </a:p>
          <a:p>
            <a:endParaRPr lang="en-GB" dirty="0"/>
          </a:p>
          <a:p>
            <a:r>
              <a:rPr lang="en-GB" sz="1600" dirty="0" smtClean="0">
                <a:solidFill>
                  <a:schemeClr val="accent4">
                    <a:lumMod val="50000"/>
                  </a:schemeClr>
                </a:solidFill>
                <a:latin typeface="Comic Sans MS" panose="030F0702030302020204" pitchFamily="66" charset="0"/>
              </a:rPr>
              <a:t>Hello everyone, because we cannot visit you in your schools at the moment, we will now be sending out weekly messages.  Each week we will be adding new activity ideas for you to do at home either by yourself, a family member or your personal friends online.</a:t>
            </a:r>
          </a:p>
          <a:p>
            <a:r>
              <a:rPr lang="en-GB" sz="1600" dirty="0" smtClean="0">
                <a:solidFill>
                  <a:schemeClr val="accent4">
                    <a:lumMod val="50000"/>
                  </a:schemeClr>
                </a:solidFill>
                <a:latin typeface="Comic Sans MS" panose="030F0702030302020204" pitchFamily="66" charset="0"/>
              </a:rPr>
              <a:t>We are aware all the changes going on at the moment might make you feel scared or worried. That’s OK. It’s totally normal to feel like this. We all need to remember this situation won’t last forever.</a:t>
            </a:r>
          </a:p>
          <a:p>
            <a:endParaRPr lang="en-GB" dirty="0">
              <a:solidFill>
                <a:schemeClr val="accent4">
                  <a:lumMod val="50000"/>
                </a:schemeClr>
              </a:solidFill>
              <a:latin typeface="Comic Sans MS" panose="030F0702030302020204" pitchFamily="66" charset="0"/>
            </a:endParaRPr>
          </a:p>
          <a:p>
            <a:r>
              <a:rPr lang="en-GB" sz="1600" dirty="0" smtClean="0">
                <a:solidFill>
                  <a:schemeClr val="accent4">
                    <a:lumMod val="50000"/>
                  </a:schemeClr>
                </a:solidFill>
                <a:latin typeface="Comic Sans MS" panose="030F0702030302020204" pitchFamily="66" charset="0"/>
              </a:rPr>
              <a:t>Please remember Cheshire Police PCSO’s are out and about on your streets from before you get up in the morning to after you go to bed, to make sure you are safe when you come out to get some exercise. </a:t>
            </a:r>
            <a:endParaRPr lang="en-GB" sz="1600" dirty="0">
              <a:solidFill>
                <a:schemeClr val="accent4">
                  <a:lumMod val="50000"/>
                </a:schemeClr>
              </a:solidFill>
              <a:latin typeface="Comic Sans MS" panose="030F0702030302020204" pitchFamily="66" charset="0"/>
            </a:endParaRPr>
          </a:p>
        </p:txBody>
      </p:sp>
    </p:spTree>
    <p:extLst>
      <p:ext uri="{BB962C8B-B14F-4D97-AF65-F5344CB8AC3E}">
        <p14:creationId xmlns:p14="http://schemas.microsoft.com/office/powerpoint/2010/main" val="2902683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2356" y="2807062"/>
            <a:ext cx="7128792" cy="720080"/>
          </a:xfrm>
        </p:spPr>
        <p:txBody>
          <a:bodyPr/>
          <a:lstStyle/>
          <a:p>
            <a:r>
              <a:rPr lang="en-GB" sz="1600" dirty="0" smtClean="0">
                <a:solidFill>
                  <a:schemeClr val="tx2">
                    <a:lumMod val="75000"/>
                  </a:schemeClr>
                </a:solidFill>
                <a:effectLst>
                  <a:outerShdw blurRad="38100" dist="38100" dir="2700000" algn="tl">
                    <a:srgbClr val="000000">
                      <a:alpha val="43137"/>
                    </a:srgbClr>
                  </a:outerShdw>
                </a:effectLst>
                <a:latin typeface="Comic Sans MS" panose="030F0702030302020204" pitchFamily="66" charset="0"/>
              </a:rPr>
              <a:t>You are all smart children and we want you to remember the Online Safety messages.</a:t>
            </a:r>
          </a:p>
          <a:p>
            <a:endParaRPr lang="en-GB" sz="1600" dirty="0" smtClean="0">
              <a:solidFill>
                <a:schemeClr val="tx1"/>
              </a:solidFill>
              <a:effectLst>
                <a:outerShdw blurRad="38100" dist="38100" dir="2700000" algn="tl">
                  <a:srgbClr val="000000">
                    <a:alpha val="43137"/>
                  </a:srgbClr>
                </a:outerShdw>
              </a:effectLst>
              <a:latin typeface="Comic Sans MS" panose="030F0702030302020204" pitchFamily="66" charset="0"/>
            </a:endParaRPr>
          </a:p>
          <a:p>
            <a:pPr marL="285750" indent="-285750">
              <a:buFont typeface="Arial" panose="020B0604020202020204" pitchFamily="34" charset="0"/>
              <a:buChar char="•"/>
            </a:pPr>
            <a:endParaRPr lang="en-GB" sz="1600" dirty="0">
              <a:solidFill>
                <a:schemeClr val="tx1"/>
              </a:solidFill>
              <a:effectLst>
                <a:outerShdw blurRad="38100" dist="38100" dir="2700000" algn="tl">
                  <a:srgbClr val="000000">
                    <a:alpha val="43137"/>
                  </a:srgbClr>
                </a:outerShdw>
              </a:effectLst>
              <a:latin typeface="Comic Sans MS" panose="030F0702030302020204" pitchFamily="66" charset="0"/>
            </a:endParaRPr>
          </a:p>
          <a:p>
            <a:endParaRPr lang="en-GB" dirty="0"/>
          </a:p>
        </p:txBody>
      </p:sp>
      <p:sp>
        <p:nvSpPr>
          <p:cNvPr id="2" name="Rectangle 1"/>
          <p:cNvSpPr/>
          <p:nvPr/>
        </p:nvSpPr>
        <p:spPr>
          <a:xfrm>
            <a:off x="891025" y="1052736"/>
            <a:ext cx="7651454" cy="1754326"/>
          </a:xfrm>
          <a:prstGeom prst="rect">
            <a:avLst/>
          </a:prstGeom>
        </p:spPr>
        <p:txBody>
          <a:bodyPr wrap="none">
            <a:spAutoFit/>
          </a:bodyPr>
          <a:lstStyle/>
          <a:p>
            <a:pPr algn="ctr"/>
            <a:r>
              <a:rPr lang="en-US" sz="5400" b="1" dirty="0" smtClean="0">
                <a:ln/>
                <a:solidFill>
                  <a:schemeClr val="accent4"/>
                </a:solidFill>
                <a:effectLst>
                  <a:glow rad="228600">
                    <a:schemeClr val="accent1">
                      <a:satMod val="175000"/>
                      <a:alpha val="40000"/>
                    </a:schemeClr>
                  </a:glow>
                </a:effectLst>
                <a:latin typeface="Comic Sans MS" panose="030F0702030302020204" pitchFamily="66" charset="0"/>
              </a:rPr>
              <a:t>Police messages</a:t>
            </a:r>
          </a:p>
          <a:p>
            <a:pPr algn="ctr"/>
            <a:r>
              <a:rPr lang="en-US" sz="4400" b="1" dirty="0" smtClean="0">
                <a:ln/>
                <a:solidFill>
                  <a:schemeClr val="accent4"/>
                </a:solidFill>
                <a:effectLst>
                  <a:glow rad="228600">
                    <a:schemeClr val="accent1">
                      <a:satMod val="175000"/>
                      <a:alpha val="40000"/>
                    </a:schemeClr>
                  </a:glow>
                </a:effectLst>
                <a:latin typeface="Comic Sans MS" panose="030F0702030302020204" pitchFamily="66" charset="0"/>
              </a:rPr>
              <a:t>Regarding</a:t>
            </a:r>
            <a:r>
              <a:rPr lang="en-US" sz="5400" b="1" dirty="0" smtClean="0">
                <a:ln/>
                <a:solidFill>
                  <a:schemeClr val="accent4"/>
                </a:solidFill>
                <a:effectLst>
                  <a:glow rad="228600">
                    <a:schemeClr val="accent1">
                      <a:satMod val="175000"/>
                      <a:alpha val="40000"/>
                    </a:schemeClr>
                  </a:glow>
                </a:effectLst>
                <a:latin typeface="Comic Sans MS" panose="030F0702030302020204" pitchFamily="66" charset="0"/>
              </a:rPr>
              <a:t> Online safety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3337839"/>
            <a:ext cx="7021516" cy="3235571"/>
          </a:xfrm>
          <a:prstGeom prst="rect">
            <a:avLst/>
          </a:prstGeom>
        </p:spPr>
      </p:pic>
    </p:spTree>
    <p:extLst>
      <p:ext uri="{BB962C8B-B14F-4D97-AF65-F5344CB8AC3E}">
        <p14:creationId xmlns:p14="http://schemas.microsoft.com/office/powerpoint/2010/main" val="1793476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43808" y="1052736"/>
            <a:ext cx="3344185" cy="923330"/>
          </a:xfrm>
          <a:prstGeom prst="rect">
            <a:avLst/>
          </a:prstGeom>
        </p:spPr>
        <p:txBody>
          <a:bodyPr wrap="none">
            <a:spAutoFit/>
          </a:bodyPr>
          <a:lstStyle/>
          <a:p>
            <a:pPr algn="ctr"/>
            <a:r>
              <a:rPr lang="en-US" sz="5400" b="1" dirty="0" smtClean="0">
                <a:ln/>
                <a:solidFill>
                  <a:schemeClr val="accent4"/>
                </a:solidFill>
                <a:effectLst>
                  <a:glow rad="228600">
                    <a:schemeClr val="accent1">
                      <a:satMod val="175000"/>
                      <a:alpha val="40000"/>
                    </a:schemeClr>
                  </a:glow>
                </a:effectLst>
                <a:latin typeface="Comic Sans MS" panose="030F0702030302020204" pitchFamily="66" charset="0"/>
              </a:rPr>
              <a:t>Activities</a:t>
            </a:r>
            <a:endParaRPr lang="en-US" sz="5400" b="1" dirty="0">
              <a:ln/>
              <a:solidFill>
                <a:schemeClr val="accent4"/>
              </a:solidFill>
              <a:effectLst>
                <a:glow rad="228600">
                  <a:schemeClr val="accent1">
                    <a:satMod val="175000"/>
                    <a:alpha val="40000"/>
                  </a:schemeClr>
                </a:glow>
              </a:effectLst>
              <a:latin typeface="Comic Sans MS" panose="030F0702030302020204" pitchFamily="66" charset="0"/>
            </a:endParaRPr>
          </a:p>
        </p:txBody>
      </p:sp>
      <p:sp>
        <p:nvSpPr>
          <p:cNvPr id="4" name="Rectangle 3"/>
          <p:cNvSpPr/>
          <p:nvPr/>
        </p:nvSpPr>
        <p:spPr>
          <a:xfrm>
            <a:off x="107504" y="2100962"/>
            <a:ext cx="4572000" cy="815608"/>
          </a:xfrm>
          <a:prstGeom prst="rect">
            <a:avLst/>
          </a:prstGeom>
        </p:spPr>
        <p:txBody>
          <a:bodyPr>
            <a:spAutoFit/>
          </a:bodyPr>
          <a:lstStyle/>
          <a:p>
            <a:r>
              <a:rPr lang="en-GB" dirty="0"/>
              <a:t>“</a:t>
            </a:r>
            <a:r>
              <a:rPr lang="en-GB" b="1" dirty="0"/>
              <a:t>Riddle:</a:t>
            </a:r>
            <a:r>
              <a:rPr lang="en-GB" dirty="0"/>
              <a:t> There is a rooster sitting on top of a barn. If it laid an egg, which way would it roll</a:t>
            </a:r>
            <a:r>
              <a:rPr lang="en-GB" dirty="0" smtClean="0"/>
              <a:t>?”</a:t>
            </a:r>
          </a:p>
          <a:p>
            <a:r>
              <a:rPr lang="en-GB" sz="1100" dirty="0" smtClean="0"/>
              <a:t>Answers on last slide, no peeking until you’ve had a go at this!</a:t>
            </a:r>
            <a:endParaRPr lang="en-GB" sz="1100" dirty="0"/>
          </a:p>
        </p:txBody>
      </p:sp>
      <p:sp>
        <p:nvSpPr>
          <p:cNvPr id="5" name="TextBox 4"/>
          <p:cNvSpPr txBox="1"/>
          <p:nvPr/>
        </p:nvSpPr>
        <p:spPr>
          <a:xfrm>
            <a:off x="5652120" y="4647831"/>
            <a:ext cx="3096344" cy="1815882"/>
          </a:xfrm>
          <a:prstGeom prst="rect">
            <a:avLst/>
          </a:prstGeom>
          <a:noFill/>
        </p:spPr>
        <p:txBody>
          <a:bodyPr wrap="square" rtlCol="0">
            <a:spAutoFit/>
          </a:bodyPr>
          <a:lstStyle/>
          <a:p>
            <a:r>
              <a:rPr lang="en-GB" b="1" dirty="0"/>
              <a:t>Riddle:</a:t>
            </a:r>
            <a:r>
              <a:rPr lang="en-GB" dirty="0"/>
              <a:t> I am an odd number. Take away a letter and I become even. What number am I</a:t>
            </a:r>
            <a:r>
              <a:rPr lang="en-GB" dirty="0" smtClean="0"/>
              <a:t>?”</a:t>
            </a:r>
          </a:p>
          <a:p>
            <a:r>
              <a:rPr lang="en-GB" sz="1100" dirty="0"/>
              <a:t>Answers on last slide, no peeking until you’ve had a go at this!</a:t>
            </a:r>
          </a:p>
          <a:p>
            <a:endParaRPr lang="en-GB" dirty="0"/>
          </a:p>
        </p:txBody>
      </p:sp>
      <p:sp>
        <p:nvSpPr>
          <p:cNvPr id="2" name="TextBox 1"/>
          <p:cNvSpPr txBox="1"/>
          <p:nvPr/>
        </p:nvSpPr>
        <p:spPr>
          <a:xfrm>
            <a:off x="323528" y="3236021"/>
            <a:ext cx="2808312" cy="1477328"/>
          </a:xfrm>
          <a:prstGeom prst="rect">
            <a:avLst/>
          </a:prstGeom>
          <a:noFill/>
        </p:spPr>
        <p:txBody>
          <a:bodyPr wrap="square" rtlCol="0">
            <a:spAutoFit/>
          </a:bodyPr>
          <a:lstStyle/>
          <a:p>
            <a:r>
              <a:rPr lang="en-GB" dirty="0" smtClean="0">
                <a:solidFill>
                  <a:schemeClr val="accent4"/>
                </a:solidFill>
                <a:latin typeface="Bell MT" panose="02020503060305020303" pitchFamily="18" charset="0"/>
              </a:rPr>
              <a:t>Create a picture or Piece of Art that can be sent to family members and maybe placed in your windows to be shared with everyone. </a:t>
            </a:r>
            <a:endParaRPr lang="en-GB" dirty="0">
              <a:solidFill>
                <a:schemeClr val="accent4"/>
              </a:solidFill>
              <a:latin typeface="Bell MT" panose="02020503060305020303" pitchFamily="18" charset="0"/>
            </a:endParaRPr>
          </a:p>
        </p:txBody>
      </p:sp>
      <p:sp>
        <p:nvSpPr>
          <p:cNvPr id="7" name="AutoShape 2" descr="Image result for children's artwork"/>
          <p:cNvSpPr>
            <a:spLocks noChangeAspect="1" noChangeArrowheads="1"/>
          </p:cNvSpPr>
          <p:nvPr/>
        </p:nvSpPr>
        <p:spPr bwMode="auto">
          <a:xfrm>
            <a:off x="63500" y="-808038"/>
            <a:ext cx="2781300" cy="1695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2383" y="3041466"/>
            <a:ext cx="1751835" cy="1092845"/>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5892" y="5301208"/>
            <a:ext cx="1061864" cy="1415819"/>
          </a:xfrm>
          <a:prstGeom prst="rect">
            <a:avLst/>
          </a:prstGeom>
        </p:spPr>
      </p:pic>
      <p:sp>
        <p:nvSpPr>
          <p:cNvPr id="13" name="TextBox 12"/>
          <p:cNvSpPr txBox="1"/>
          <p:nvPr/>
        </p:nvSpPr>
        <p:spPr>
          <a:xfrm>
            <a:off x="1454150" y="5157192"/>
            <a:ext cx="1381038" cy="1296144"/>
          </a:xfrm>
          <a:prstGeom prst="rect">
            <a:avLst/>
          </a:prstGeom>
          <a:noFill/>
        </p:spPr>
        <p:txBody>
          <a:bodyPr wrap="square" rtlCol="0">
            <a:spAutoFit/>
          </a:bodyPr>
          <a:lstStyle/>
          <a:p>
            <a:endParaRPr lang="en-GB"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1387" y="4647831"/>
            <a:ext cx="1273606" cy="1698141"/>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2367" y="4423455"/>
            <a:ext cx="1470670" cy="1467473"/>
          </a:xfrm>
          <a:prstGeom prst="rect">
            <a:avLst/>
          </a:prstGeom>
        </p:spPr>
      </p:pic>
      <p:sp>
        <p:nvSpPr>
          <p:cNvPr id="17" name="TextBox 16"/>
          <p:cNvSpPr txBox="1"/>
          <p:nvPr/>
        </p:nvSpPr>
        <p:spPr>
          <a:xfrm>
            <a:off x="5940152" y="2204864"/>
            <a:ext cx="2232248" cy="2160240"/>
          </a:xfrm>
          <a:prstGeom prst="rect">
            <a:avLst/>
          </a:prstGeom>
          <a:noFill/>
        </p:spPr>
        <p:txBody>
          <a:bodyPr wrap="square" rtlCol="0">
            <a:spAutoFit/>
          </a:bodyPr>
          <a:lstStyle/>
          <a:p>
            <a:endParaRPr lang="en-GB" dirty="0"/>
          </a:p>
        </p:txBody>
      </p:sp>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48264" y="1470982"/>
            <a:ext cx="1841811" cy="1420825"/>
          </a:xfrm>
          <a:prstGeom prst="rect">
            <a:avLst/>
          </a:prstGeom>
        </p:spPr>
      </p:pic>
      <p:sp>
        <p:nvSpPr>
          <p:cNvPr id="19" name="TextBox 18"/>
          <p:cNvSpPr txBox="1"/>
          <p:nvPr/>
        </p:nvSpPr>
        <p:spPr>
          <a:xfrm>
            <a:off x="5148064" y="2348880"/>
            <a:ext cx="1800200" cy="2160240"/>
          </a:xfrm>
          <a:prstGeom prst="rect">
            <a:avLst/>
          </a:prstGeom>
          <a:noFill/>
        </p:spPr>
        <p:txBody>
          <a:bodyPr wrap="square" rtlCol="0">
            <a:spAutoFit/>
          </a:bodyPr>
          <a:lstStyle/>
          <a:p>
            <a:endParaRPr lang="en-GB" dirty="0"/>
          </a:p>
        </p:txBody>
      </p:sp>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9556" y="2101571"/>
            <a:ext cx="1490886" cy="2239829"/>
          </a:xfrm>
          <a:prstGeom prst="rect">
            <a:avLst/>
          </a:prstGeom>
        </p:spPr>
      </p:pic>
    </p:spTree>
    <p:extLst>
      <p:ext uri="{BB962C8B-B14F-4D97-AF65-F5344CB8AC3E}">
        <p14:creationId xmlns:p14="http://schemas.microsoft.com/office/powerpoint/2010/main" val="2076767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66512" y="908720"/>
            <a:ext cx="6336704" cy="1538883"/>
          </a:xfrm>
          <a:prstGeom prst="rect">
            <a:avLst/>
          </a:prstGeom>
        </p:spPr>
        <p:txBody>
          <a:bodyPr wrap="square">
            <a:spAutoFit/>
          </a:bodyPr>
          <a:lstStyle/>
          <a:p>
            <a:pPr algn="ctr"/>
            <a:r>
              <a:rPr lang="en-US" sz="5400" b="1" dirty="0" smtClean="0">
                <a:ln/>
                <a:solidFill>
                  <a:schemeClr val="accent4"/>
                </a:solidFill>
                <a:effectLst>
                  <a:glow rad="228600">
                    <a:schemeClr val="accent1">
                      <a:satMod val="175000"/>
                      <a:alpha val="40000"/>
                    </a:schemeClr>
                  </a:glow>
                </a:effectLst>
                <a:latin typeface="Comic Sans MS" panose="030F0702030302020204" pitchFamily="66" charset="0"/>
              </a:rPr>
              <a:t>Until next Time</a:t>
            </a:r>
          </a:p>
          <a:p>
            <a:pPr algn="ctr"/>
            <a:r>
              <a:rPr lang="en-US" sz="4000" b="1" dirty="0" smtClean="0">
                <a:ln/>
                <a:solidFill>
                  <a:schemeClr val="accent4"/>
                </a:solidFill>
                <a:effectLst>
                  <a:glow rad="228600">
                    <a:schemeClr val="accent1">
                      <a:satMod val="175000"/>
                      <a:alpha val="40000"/>
                    </a:schemeClr>
                  </a:glow>
                </a:effectLst>
                <a:latin typeface="Comic Sans MS" panose="030F0702030302020204" pitchFamily="66" charset="0"/>
              </a:rPr>
              <a:t>14</a:t>
            </a:r>
            <a:r>
              <a:rPr lang="en-US" sz="4000" b="1" baseline="30000" dirty="0" smtClean="0">
                <a:ln/>
                <a:solidFill>
                  <a:schemeClr val="accent4"/>
                </a:solidFill>
                <a:effectLst>
                  <a:glow rad="228600">
                    <a:schemeClr val="accent1">
                      <a:satMod val="175000"/>
                      <a:alpha val="40000"/>
                    </a:schemeClr>
                  </a:glow>
                </a:effectLst>
                <a:latin typeface="Comic Sans MS" panose="030F0702030302020204" pitchFamily="66" charset="0"/>
              </a:rPr>
              <a:t>th</a:t>
            </a:r>
            <a:r>
              <a:rPr lang="en-US" sz="4000" b="1" dirty="0" smtClean="0">
                <a:ln/>
                <a:solidFill>
                  <a:schemeClr val="accent4"/>
                </a:solidFill>
                <a:effectLst>
                  <a:glow rad="228600">
                    <a:schemeClr val="accent1">
                      <a:satMod val="175000"/>
                      <a:alpha val="40000"/>
                    </a:schemeClr>
                  </a:glow>
                </a:effectLst>
                <a:latin typeface="Comic Sans MS" panose="030F0702030302020204" pitchFamily="66" charset="0"/>
              </a:rPr>
              <a:t> April 2020</a:t>
            </a:r>
            <a:endParaRPr lang="en-US" sz="4000" b="1" dirty="0">
              <a:ln/>
              <a:solidFill>
                <a:schemeClr val="accent4"/>
              </a:solidFill>
              <a:effectLst>
                <a:glow rad="228600">
                  <a:schemeClr val="accent1">
                    <a:satMod val="175000"/>
                    <a:alpha val="40000"/>
                  </a:schemeClr>
                </a:glow>
              </a:effectLst>
              <a:latin typeface="Comic Sans MS" panose="030F0702030302020204" pitchFamily="66" charset="0"/>
            </a:endParaRPr>
          </a:p>
        </p:txBody>
      </p:sp>
      <p:sp>
        <p:nvSpPr>
          <p:cNvPr id="4" name="TextBox 3"/>
          <p:cNvSpPr txBox="1"/>
          <p:nvPr/>
        </p:nvSpPr>
        <p:spPr>
          <a:xfrm>
            <a:off x="1114629" y="2924944"/>
            <a:ext cx="6480720" cy="2308324"/>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chemeClr val="accent4">
                    <a:lumMod val="50000"/>
                  </a:schemeClr>
                </a:solidFill>
                <a:latin typeface="Comic Sans MS" panose="030F0702030302020204" pitchFamily="66" charset="0"/>
              </a:rPr>
              <a:t>Stay safe, by Washing your Hands and stay at home until it’s time for some exercise.</a:t>
            </a:r>
          </a:p>
          <a:p>
            <a:pPr marL="285750" indent="-285750">
              <a:buFont typeface="Arial" panose="020B0604020202020204" pitchFamily="34" charset="0"/>
              <a:buChar char="•"/>
            </a:pPr>
            <a:r>
              <a:rPr lang="en-GB" dirty="0" smtClean="0">
                <a:solidFill>
                  <a:schemeClr val="accent4">
                    <a:lumMod val="50000"/>
                  </a:schemeClr>
                </a:solidFill>
                <a:latin typeface="Comic Sans MS" panose="030F0702030302020204" pitchFamily="66" charset="0"/>
              </a:rPr>
              <a:t>Stay healthy, by doing a bit of exercise every day.</a:t>
            </a:r>
          </a:p>
          <a:p>
            <a:pPr marL="285750" indent="-285750">
              <a:buFont typeface="Arial" panose="020B0604020202020204" pitchFamily="34" charset="0"/>
              <a:buChar char="•"/>
            </a:pPr>
            <a:r>
              <a:rPr lang="en-GB" dirty="0" smtClean="0">
                <a:solidFill>
                  <a:schemeClr val="accent4">
                    <a:lumMod val="50000"/>
                  </a:schemeClr>
                </a:solidFill>
                <a:latin typeface="Comic Sans MS" panose="030F0702030302020204" pitchFamily="66" charset="0"/>
              </a:rPr>
              <a:t>Keep positive, by reminding yourself, You are an Amazing Child.</a:t>
            </a:r>
          </a:p>
          <a:p>
            <a:pPr marL="285750" indent="-285750">
              <a:buFont typeface="Arial" panose="020B0604020202020204" pitchFamily="34" charset="0"/>
              <a:buChar char="•"/>
            </a:pPr>
            <a:endParaRPr lang="en-GB" dirty="0" smtClean="0">
              <a:solidFill>
                <a:schemeClr val="accent4">
                  <a:lumMod val="50000"/>
                </a:schemeClr>
              </a:solidFill>
              <a:latin typeface="Comic Sans MS" panose="030F0702030302020204" pitchFamily="66" charset="0"/>
            </a:endParaRPr>
          </a:p>
          <a:p>
            <a:r>
              <a:rPr lang="en-GB" dirty="0" smtClean="0">
                <a:solidFill>
                  <a:schemeClr val="accent4">
                    <a:lumMod val="50000"/>
                  </a:schemeClr>
                </a:solidFill>
                <a:latin typeface="Comic Sans MS" panose="030F0702030302020204" pitchFamily="66" charset="0"/>
              </a:rPr>
              <a:t>                  And remember we won’t be indoors forever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5085184"/>
            <a:ext cx="981646" cy="981646"/>
          </a:xfrm>
          <a:prstGeom prst="rect">
            <a:avLst/>
          </a:prstGeom>
        </p:spPr>
      </p:pic>
      <p:sp>
        <p:nvSpPr>
          <p:cNvPr id="2" name="Rectangle 1"/>
          <p:cNvSpPr/>
          <p:nvPr/>
        </p:nvSpPr>
        <p:spPr>
          <a:xfrm>
            <a:off x="539552" y="5331359"/>
            <a:ext cx="3960440" cy="1046440"/>
          </a:xfrm>
          <a:prstGeom prst="rect">
            <a:avLst/>
          </a:prstGeom>
        </p:spPr>
        <p:txBody>
          <a:bodyPr wrap="square">
            <a:spAutoFit/>
          </a:bodyPr>
          <a:lstStyle/>
          <a:p>
            <a:r>
              <a:rPr lang="en-GB" b="1" dirty="0" err="1">
                <a:solidFill>
                  <a:srgbClr val="767676"/>
                </a:solidFill>
                <a:hlinkClick r:id="rId3"/>
              </a:rPr>
              <a:t>Childline</a:t>
            </a:r>
            <a:r>
              <a:rPr lang="en-GB" b="1" dirty="0">
                <a:solidFill>
                  <a:srgbClr val="767676"/>
                </a:solidFill>
                <a:hlinkClick r:id="rId3"/>
              </a:rPr>
              <a:t> | </a:t>
            </a:r>
            <a:r>
              <a:rPr lang="en-GB" b="1" dirty="0" err="1">
                <a:solidFill>
                  <a:srgbClr val="767676"/>
                </a:solidFill>
                <a:hlinkClick r:id="rId3"/>
              </a:rPr>
              <a:t>Childline</a:t>
            </a:r>
            <a:endParaRPr lang="en-GB" b="1" dirty="0">
              <a:solidFill>
                <a:srgbClr val="767676"/>
              </a:solidFill>
            </a:endParaRPr>
          </a:p>
          <a:p>
            <a:pPr>
              <a:buFont typeface="+mj-lt"/>
              <a:buAutoNum type="arabicPeriod"/>
            </a:pPr>
            <a:r>
              <a:rPr lang="en-GB" sz="1100" i="1" dirty="0">
                <a:solidFill>
                  <a:srgbClr val="767676"/>
                </a:solidFill>
              </a:rPr>
              <a:t>https://www.</a:t>
            </a:r>
            <a:r>
              <a:rPr lang="en-GB" sz="1100" b="1" i="1" dirty="0">
                <a:solidFill>
                  <a:srgbClr val="767676"/>
                </a:solidFill>
              </a:rPr>
              <a:t>childline</a:t>
            </a:r>
            <a:r>
              <a:rPr lang="en-GB" sz="1100" i="1" dirty="0">
                <a:solidFill>
                  <a:srgbClr val="767676"/>
                </a:solidFill>
              </a:rPr>
              <a:t>.org.uk</a:t>
            </a:r>
            <a:endParaRPr lang="en-GB" sz="1100" dirty="0">
              <a:solidFill>
                <a:srgbClr val="767676"/>
              </a:solidFill>
            </a:endParaRPr>
          </a:p>
          <a:p>
            <a:pPr>
              <a:buFont typeface="+mj-lt"/>
              <a:buAutoNum type="arabicPeriod"/>
            </a:pPr>
            <a:r>
              <a:rPr lang="en-GB" sz="1100" dirty="0">
                <a:solidFill>
                  <a:srgbClr val="767676"/>
                </a:solidFill>
              </a:rPr>
              <a:t>Get help and advice about a wide range of issues, call us on 0800 1111, talk to a counsellor online, send </a:t>
            </a:r>
            <a:r>
              <a:rPr lang="en-GB" sz="1100" b="1" dirty="0" err="1">
                <a:solidFill>
                  <a:srgbClr val="767676"/>
                </a:solidFill>
              </a:rPr>
              <a:t>Childline</a:t>
            </a:r>
            <a:r>
              <a:rPr lang="en-GB" sz="1100" dirty="0">
                <a:solidFill>
                  <a:srgbClr val="767676"/>
                </a:solidFill>
              </a:rPr>
              <a:t> an email or post on the message boards</a:t>
            </a:r>
            <a:endParaRPr lang="en-GB" sz="1100" dirty="0">
              <a:solidFill>
                <a:srgbClr val="767676"/>
              </a:solidFill>
              <a:effectLst/>
            </a:endParaRPr>
          </a:p>
        </p:txBody>
      </p:sp>
    </p:spTree>
    <p:extLst>
      <p:ext uri="{BB962C8B-B14F-4D97-AF65-F5344CB8AC3E}">
        <p14:creationId xmlns:p14="http://schemas.microsoft.com/office/powerpoint/2010/main" val="3859776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88288"/>
            <a:ext cx="7772400" cy="2664296"/>
          </a:xfrm>
        </p:spPr>
        <p:txBody>
          <a:bodyPr/>
          <a:lstStyle/>
          <a:p>
            <a:r>
              <a:rPr lang="en-US" b="1" dirty="0" smtClean="0">
                <a:ln/>
                <a:solidFill>
                  <a:schemeClr val="accent4"/>
                </a:solidFill>
                <a:effectLst>
                  <a:glow rad="228600">
                    <a:schemeClr val="accent1">
                      <a:satMod val="175000"/>
                      <a:alpha val="40000"/>
                    </a:schemeClr>
                  </a:glow>
                </a:effectLst>
                <a:latin typeface="Comic Sans MS" panose="030F0702030302020204" pitchFamily="66" charset="0"/>
              </a:rPr>
              <a:t>Answers to Riddles</a:t>
            </a:r>
            <a:br>
              <a:rPr lang="en-US" b="1" dirty="0" smtClean="0">
                <a:ln/>
                <a:solidFill>
                  <a:schemeClr val="accent4"/>
                </a:solidFill>
                <a:effectLst>
                  <a:glow rad="228600">
                    <a:schemeClr val="accent1">
                      <a:satMod val="175000"/>
                      <a:alpha val="40000"/>
                    </a:schemeClr>
                  </a:glow>
                </a:effectLst>
                <a:latin typeface="Comic Sans MS" panose="030F0702030302020204" pitchFamily="66" charset="0"/>
              </a:rPr>
            </a:br>
            <a:r>
              <a:rPr lang="en-US" b="1" dirty="0">
                <a:ln/>
                <a:solidFill>
                  <a:schemeClr val="accent4"/>
                </a:solidFill>
                <a:effectLst>
                  <a:glow rad="228600">
                    <a:schemeClr val="accent1">
                      <a:satMod val="175000"/>
                      <a:alpha val="40000"/>
                    </a:schemeClr>
                  </a:glow>
                </a:effectLst>
                <a:latin typeface="Comic Sans MS" panose="030F0702030302020204" pitchFamily="66" charset="0"/>
              </a:rPr>
              <a:t/>
            </a:r>
            <a:br>
              <a:rPr lang="en-US" b="1" dirty="0">
                <a:ln/>
                <a:solidFill>
                  <a:schemeClr val="accent4"/>
                </a:solidFill>
                <a:effectLst>
                  <a:glow rad="228600">
                    <a:schemeClr val="accent1">
                      <a:satMod val="175000"/>
                      <a:alpha val="40000"/>
                    </a:schemeClr>
                  </a:glow>
                </a:effectLst>
                <a:latin typeface="Comic Sans MS" panose="030F0702030302020204" pitchFamily="66" charset="0"/>
              </a:rPr>
            </a:br>
            <a:r>
              <a:rPr lang="en-US" sz="1600" dirty="0">
                <a:solidFill>
                  <a:schemeClr val="accent4">
                    <a:lumMod val="50000"/>
                  </a:schemeClr>
                </a:solidFill>
              </a:rPr>
              <a:t>“</a:t>
            </a:r>
            <a:r>
              <a:rPr lang="en-US" sz="1600" b="1" dirty="0">
                <a:solidFill>
                  <a:schemeClr val="accent4">
                    <a:lumMod val="50000"/>
                  </a:schemeClr>
                </a:solidFill>
              </a:rPr>
              <a:t>Riddle:</a:t>
            </a:r>
            <a:r>
              <a:rPr lang="en-US" sz="1600" dirty="0">
                <a:solidFill>
                  <a:schemeClr val="accent4">
                    <a:lumMod val="50000"/>
                  </a:schemeClr>
                </a:solidFill>
              </a:rPr>
              <a:t> There is a rooster sitting on top of a barn. If it laid an egg, which way would it roll?”</a:t>
            </a:r>
            <a:r>
              <a:rPr lang="en-GB" sz="1600" dirty="0">
                <a:solidFill>
                  <a:schemeClr val="accent4">
                    <a:lumMod val="50000"/>
                  </a:schemeClr>
                </a:solidFill>
              </a:rPr>
              <a:t/>
            </a:r>
            <a:br>
              <a:rPr lang="en-GB" sz="1600" dirty="0">
                <a:solidFill>
                  <a:schemeClr val="accent4">
                    <a:lumMod val="50000"/>
                  </a:schemeClr>
                </a:solidFill>
              </a:rPr>
            </a:br>
            <a:r>
              <a:rPr lang="en-US" sz="1600" b="1" dirty="0">
                <a:solidFill>
                  <a:schemeClr val="accent4">
                    <a:lumMod val="50000"/>
                  </a:schemeClr>
                </a:solidFill>
              </a:rPr>
              <a:t>Answer:</a:t>
            </a:r>
            <a:r>
              <a:rPr lang="en-US" sz="1600" dirty="0">
                <a:solidFill>
                  <a:schemeClr val="accent4">
                    <a:lumMod val="50000"/>
                  </a:schemeClr>
                </a:solidFill>
              </a:rPr>
              <a:t> Roosters don’t lay eggs</a:t>
            </a:r>
            <a:r>
              <a:rPr lang="en-US" sz="1600" dirty="0" smtClean="0">
                <a:solidFill>
                  <a:schemeClr val="accent4">
                    <a:lumMod val="50000"/>
                  </a:schemeClr>
                </a:solidFill>
              </a:rPr>
              <a:t>.</a:t>
            </a:r>
            <a:br>
              <a:rPr lang="en-US" sz="1600" dirty="0" smtClean="0">
                <a:solidFill>
                  <a:schemeClr val="accent4">
                    <a:lumMod val="50000"/>
                  </a:schemeClr>
                </a:solidFill>
              </a:rPr>
            </a:br>
            <a:r>
              <a:rPr lang="en-US" sz="1600" dirty="0" smtClean="0">
                <a:solidFill>
                  <a:schemeClr val="accent4">
                    <a:lumMod val="50000"/>
                  </a:schemeClr>
                </a:solidFill>
              </a:rPr>
              <a:t/>
            </a:r>
            <a:br>
              <a:rPr lang="en-US" sz="1600" dirty="0" smtClean="0">
                <a:solidFill>
                  <a:schemeClr val="accent4">
                    <a:lumMod val="50000"/>
                  </a:schemeClr>
                </a:solidFill>
              </a:rPr>
            </a:br>
            <a:r>
              <a:rPr lang="en-US" sz="1600" b="1" dirty="0">
                <a:solidFill>
                  <a:schemeClr val="accent4">
                    <a:lumMod val="50000"/>
                  </a:schemeClr>
                </a:solidFill>
              </a:rPr>
              <a:t>Riddle:</a:t>
            </a:r>
            <a:r>
              <a:rPr lang="en-US" sz="1600" dirty="0">
                <a:solidFill>
                  <a:schemeClr val="accent4">
                    <a:lumMod val="50000"/>
                  </a:schemeClr>
                </a:solidFill>
              </a:rPr>
              <a:t> I am an odd number. Take away a letter and I become even. What number am I?”</a:t>
            </a:r>
            <a:r>
              <a:rPr lang="en-GB" sz="1600" dirty="0">
                <a:solidFill>
                  <a:schemeClr val="accent4">
                    <a:lumMod val="50000"/>
                  </a:schemeClr>
                </a:solidFill>
              </a:rPr>
              <a:t/>
            </a:r>
            <a:br>
              <a:rPr lang="en-GB" sz="1600" dirty="0">
                <a:solidFill>
                  <a:schemeClr val="accent4">
                    <a:lumMod val="50000"/>
                  </a:schemeClr>
                </a:solidFill>
              </a:rPr>
            </a:br>
            <a:r>
              <a:rPr lang="en-US" sz="1600" b="1" dirty="0">
                <a:solidFill>
                  <a:schemeClr val="accent4">
                    <a:lumMod val="50000"/>
                  </a:schemeClr>
                </a:solidFill>
              </a:rPr>
              <a:t>Answer:</a:t>
            </a:r>
            <a:r>
              <a:rPr lang="en-US" sz="1600" dirty="0">
                <a:solidFill>
                  <a:schemeClr val="accent4">
                    <a:lumMod val="50000"/>
                  </a:schemeClr>
                </a:solidFill>
              </a:rPr>
              <a:t> Seven</a:t>
            </a:r>
            <a:r>
              <a:rPr lang="en-US" sz="1600" dirty="0" smtClean="0">
                <a:solidFill>
                  <a:schemeClr val="accent4">
                    <a:lumMod val="50000"/>
                  </a:schemeClr>
                </a:solidFill>
              </a:rPr>
              <a:t>.</a:t>
            </a:r>
            <a:br>
              <a:rPr lang="en-US" sz="1600" dirty="0" smtClean="0">
                <a:solidFill>
                  <a:schemeClr val="accent4">
                    <a:lumMod val="50000"/>
                  </a:schemeClr>
                </a:solidFill>
              </a:rPr>
            </a:br>
            <a:r>
              <a:rPr lang="en-US" sz="1600" dirty="0">
                <a:solidFill>
                  <a:schemeClr val="accent4">
                    <a:lumMod val="50000"/>
                  </a:schemeClr>
                </a:solidFill>
              </a:rPr>
              <a:t/>
            </a:r>
            <a:br>
              <a:rPr lang="en-US" sz="1600" dirty="0">
                <a:solidFill>
                  <a:schemeClr val="accent4">
                    <a:lumMod val="50000"/>
                  </a:schemeClr>
                </a:solidFill>
              </a:rPr>
            </a:br>
            <a:r>
              <a:rPr lang="en-GB" dirty="0"/>
              <a:t/>
            </a:r>
            <a:br>
              <a:rPr lang="en-GB" dirty="0"/>
            </a:br>
            <a:r>
              <a:rPr lang="en-US" sz="1600" dirty="0" smtClean="0"/>
              <a:t/>
            </a:r>
            <a:br>
              <a:rPr lang="en-US" sz="1600" dirty="0" smtClean="0"/>
            </a:br>
            <a:r>
              <a:rPr lang="en-GB" dirty="0"/>
              <a:t/>
            </a:r>
            <a:br>
              <a:rPr lang="en-GB" dirty="0"/>
            </a:br>
            <a:r>
              <a:rPr lang="en-US" b="1" dirty="0">
                <a:ln/>
                <a:solidFill>
                  <a:schemeClr val="accent4"/>
                </a:solidFill>
                <a:effectLst>
                  <a:glow rad="228600">
                    <a:schemeClr val="accent1">
                      <a:satMod val="175000"/>
                      <a:alpha val="40000"/>
                    </a:schemeClr>
                  </a:glow>
                </a:effectLst>
                <a:latin typeface="Comic Sans MS" panose="030F0702030302020204" pitchFamily="66" charset="0"/>
              </a:rPr>
              <a:t/>
            </a:r>
            <a:br>
              <a:rPr lang="en-US" b="1" dirty="0">
                <a:ln/>
                <a:solidFill>
                  <a:schemeClr val="accent4"/>
                </a:solidFill>
                <a:effectLst>
                  <a:glow rad="228600">
                    <a:schemeClr val="accent1">
                      <a:satMod val="175000"/>
                      <a:alpha val="40000"/>
                    </a:schemeClr>
                  </a:glow>
                </a:effectLst>
                <a:latin typeface="Comic Sans MS" panose="030F0702030302020204" pitchFamily="66" charset="0"/>
              </a:rPr>
            </a:br>
            <a:endParaRPr lang="en-GB" dirty="0"/>
          </a:p>
        </p:txBody>
      </p:sp>
      <p:sp>
        <p:nvSpPr>
          <p:cNvPr id="5" name="TextBox 4"/>
          <p:cNvSpPr txBox="1"/>
          <p:nvPr/>
        </p:nvSpPr>
        <p:spPr>
          <a:xfrm>
            <a:off x="179512" y="6453336"/>
            <a:ext cx="184731" cy="369332"/>
          </a:xfrm>
          <a:prstGeom prst="rect">
            <a:avLst/>
          </a:prstGeom>
          <a:noFill/>
        </p:spPr>
        <p:txBody>
          <a:bodyPr wrap="none" rtlCol="0">
            <a:spAutoFit/>
          </a:bodyPr>
          <a:lstStyle/>
          <a:p>
            <a:endParaRPr lang="en-GB" dirty="0"/>
          </a:p>
        </p:txBody>
      </p:sp>
      <p:sp>
        <p:nvSpPr>
          <p:cNvPr id="6" name="TextBox 5"/>
          <p:cNvSpPr txBox="1"/>
          <p:nvPr/>
        </p:nvSpPr>
        <p:spPr>
          <a:xfrm>
            <a:off x="3923928" y="4365104"/>
            <a:ext cx="1944216" cy="1584176"/>
          </a:xfrm>
          <a:prstGeom prst="rect">
            <a:avLst/>
          </a:prstGeom>
          <a:noFill/>
        </p:spPr>
        <p:txBody>
          <a:bodyPr wrap="square" rtlCol="0">
            <a:spAutoFit/>
          </a:bodyPr>
          <a:lstStyle/>
          <a:p>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1" y="3956757"/>
            <a:ext cx="2357328" cy="2496579"/>
          </a:xfrm>
          <a:prstGeom prst="rect">
            <a:avLst/>
          </a:prstGeom>
        </p:spPr>
      </p:pic>
    </p:spTree>
    <p:extLst>
      <p:ext uri="{BB962C8B-B14F-4D97-AF65-F5344CB8AC3E}">
        <p14:creationId xmlns:p14="http://schemas.microsoft.com/office/powerpoint/2010/main" val="4098793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451</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Bell MT</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Answers to Riddles  “Riddle: There is a rooster sitting on top of a barn. If it laid an egg, which way would it roll?” Answer: Roosters don’t lay eggs.  Riddle: I am an odd number. Take away a letter and I become even. What number am I?” Answer: Seven.      </vt:lpstr>
    </vt:vector>
  </TitlesOfParts>
  <Company>Cheshire Constabulary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Gregory</dc:creator>
  <cp:lastModifiedBy>Sarah Brown</cp:lastModifiedBy>
  <cp:revision>48</cp:revision>
  <dcterms:created xsi:type="dcterms:W3CDTF">2015-02-05T14:15:12Z</dcterms:created>
  <dcterms:modified xsi:type="dcterms:W3CDTF">2020-04-24T08:54:45Z</dcterms:modified>
</cp:coreProperties>
</file>