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58" r:id="rId2"/>
    <p:sldId id="274" r:id="rId3"/>
    <p:sldId id="275" r:id="rId4"/>
    <p:sldId id="276" r:id="rId5"/>
    <p:sldId id="277" r:id="rId6"/>
    <p:sldId id="278" r:id="rId7"/>
    <p:sldId id="279" r:id="rId8"/>
    <p:sldId id="280" r:id="rId9"/>
    <p:sldId id="281" r:id="rId10"/>
    <p:sldId id="267" r:id="rId11"/>
  </p:sldIdLst>
  <p:sldSz cx="9144000" cy="6858000" type="screen4x3"/>
  <p:notesSz cx="6858000" cy="9144000"/>
  <p:embeddedFontLst>
    <p:embeddedFont>
      <p:font typeface="Calibri" panose="020F0502020204030204" pitchFamily="34" charset="0"/>
      <p:regular r:id="rId14"/>
      <p:bold r:id="rId15"/>
      <p:italic r:id="rId16"/>
      <p:boldItalic r:id="rId17"/>
    </p:embeddedFont>
    <p:embeddedFont>
      <p:font typeface="Tuffy" panose="020B0603060100000000" charset="0"/>
      <p:regular r:id="rId18"/>
      <p:bold r:id="rId19"/>
      <p:italic r:id="rId20"/>
      <p:boldItalic r:id="rId21"/>
    </p:embeddedFont>
    <p:embeddedFont>
      <p:font typeface="Twinkl" panose="020B0604020202020204" charset="0"/>
      <p:regular r:id="rId22"/>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16" userDrawn="1">
          <p15:clr>
            <a:srgbClr val="A4A3A4"/>
          </p15:clr>
        </p15:guide>
        <p15:guide id="11" pos="526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DFC3"/>
    <a:srgbClr val="005E25"/>
    <a:srgbClr val="003F16"/>
    <a:srgbClr val="6FBD84"/>
    <a:srgbClr val="009640"/>
    <a:srgbClr val="CFE09B"/>
    <a:srgbClr val="18A0DB"/>
    <a:srgbClr val="DE1E5A"/>
    <a:srgbClr val="BC0105"/>
    <a:srgbClr val="4DB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68" d="100"/>
          <a:sy n="68" d="100"/>
        </p:scale>
        <p:origin x="1428" y="66"/>
      </p:cViewPr>
      <p:guideLst>
        <p:guide orient="horz" pos="2160"/>
        <p:guide pos="2880"/>
        <p:guide pos="340"/>
        <p:guide orient="horz" pos="3952"/>
        <p:guide pos="5420"/>
        <p:guide orient="horz" pos="346"/>
        <p:guide pos="476"/>
        <p:guide orient="horz" pos="482"/>
        <p:guide orient="horz" pos="3816"/>
        <p:guide pos="5261"/>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23/03/2020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23/03/2020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5112809" y="3313958"/>
            <a:ext cx="536208" cy="536208"/>
          </a:xfrm>
          <a:prstGeom prst="ellipse">
            <a:avLst/>
          </a:prstGeom>
          <a:noFill/>
          <a:ln w="38100">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7113369" y="1198065"/>
            <a:ext cx="877021" cy="877021"/>
          </a:xfrm>
          <a:prstGeom prst="ellipse">
            <a:avLst/>
          </a:prstGeom>
          <a:noFill/>
          <a:ln w="38100">
            <a:solidFill>
              <a:srgbClr val="6FBD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20">
            <a:extLst>
              <a:ext uri="{FF2B5EF4-FFF2-40B4-BE49-F238E27FC236}">
                <a16:creationId xmlns:a16="http://schemas.microsoft.com/office/drawing/2014/main" id="{14DA22AE-174D-41F9-9EC8-67C801DA0F50}"/>
              </a:ext>
            </a:extLst>
          </p:cNvPr>
          <p:cNvSpPr txBox="1">
            <a:spLocks/>
          </p:cNvSpPr>
          <p:nvPr/>
        </p:nvSpPr>
        <p:spPr>
          <a:xfrm>
            <a:off x="755649" y="773564"/>
            <a:ext cx="7596189" cy="442840"/>
          </a:xfrm>
          <a:prstGeom prst="roundRect">
            <a:avLst>
              <a:gd name="adj" fmla="val 9639"/>
            </a:avLst>
          </a:prstGeom>
        </p:spPr>
        <p:txBody>
          <a:bodyPr lIns="0" rtlCol="0" anchor="ct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algn="ctr">
              <a:defRPr/>
            </a:pPr>
            <a:r>
              <a:rPr lang="en-GB" sz="4400" dirty="0">
                <a:solidFill>
                  <a:srgbClr val="003F16"/>
                </a:solidFill>
                <a:latin typeface="+mn-lt"/>
              </a:rPr>
              <a:t>Andy Goldsworthy</a:t>
            </a:r>
          </a:p>
        </p:txBody>
      </p:sp>
      <p:sp>
        <p:nvSpPr>
          <p:cNvPr id="3" name="Rectangle 4"/>
          <p:cNvSpPr>
            <a:spLocks noChangeArrowheads="1"/>
          </p:cNvSpPr>
          <p:nvPr/>
        </p:nvSpPr>
        <p:spPr bwMode="auto">
          <a:xfrm>
            <a:off x="755650" y="1449808"/>
            <a:ext cx="370058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lnSpc>
                <a:spcPct val="100000"/>
              </a:lnSpc>
              <a:spcBef>
                <a:spcPct val="0"/>
              </a:spcBef>
              <a:buFontTx/>
              <a:buNone/>
            </a:pPr>
            <a:r>
              <a:rPr lang="en-GB" altLang="en-US" sz="1700" dirty="0">
                <a:solidFill>
                  <a:schemeClr val="tx1"/>
                </a:solidFill>
              </a:rPr>
              <a:t>Andy Goldsworthy is a British artist. He is known for his work in sculpture and photography. Andy is an environmentalist and this is reflected in the nature-based aspect of much of his work.</a:t>
            </a:r>
          </a:p>
          <a:p>
            <a:pPr eaLnBrk="1" hangingPunct="1">
              <a:lnSpc>
                <a:spcPct val="100000"/>
              </a:lnSpc>
              <a:spcBef>
                <a:spcPct val="0"/>
              </a:spcBef>
              <a:buFontTx/>
              <a:buNone/>
            </a:pPr>
            <a:endParaRPr lang="en-GB" altLang="en-US" sz="1700" dirty="0">
              <a:solidFill>
                <a:schemeClr val="tx1"/>
              </a:solidFill>
            </a:endParaRPr>
          </a:p>
          <a:p>
            <a:pPr eaLnBrk="1" hangingPunct="1">
              <a:lnSpc>
                <a:spcPct val="100000"/>
              </a:lnSpc>
              <a:spcBef>
                <a:spcPct val="0"/>
              </a:spcBef>
              <a:buFontTx/>
              <a:buNone/>
            </a:pPr>
            <a:r>
              <a:rPr lang="en-GB" altLang="en-US" sz="1700" dirty="0">
                <a:solidFill>
                  <a:schemeClr val="tx1"/>
                </a:solidFill>
              </a:rPr>
              <a:t>Andy was born on 25</a:t>
            </a:r>
            <a:r>
              <a:rPr lang="en-GB" altLang="en-US" sz="1700" baseline="30000" dirty="0">
                <a:solidFill>
                  <a:schemeClr val="tx1"/>
                </a:solidFill>
              </a:rPr>
              <a:t>th</a:t>
            </a:r>
            <a:r>
              <a:rPr lang="en-GB" altLang="en-US" sz="1700" dirty="0">
                <a:solidFill>
                  <a:schemeClr val="tx1"/>
                </a:solidFill>
              </a:rPr>
              <a:t> July 1956 in Cheshire. When Andy was 13, he got a job as a labourer on a farm.</a:t>
            </a:r>
          </a:p>
          <a:p>
            <a:pPr eaLnBrk="1" hangingPunct="1">
              <a:lnSpc>
                <a:spcPct val="100000"/>
              </a:lnSpc>
              <a:spcBef>
                <a:spcPct val="0"/>
              </a:spcBef>
              <a:buFontTx/>
              <a:buNone/>
            </a:pPr>
            <a:endParaRPr lang="en-GB" altLang="en-US" sz="1700" dirty="0">
              <a:solidFill>
                <a:schemeClr val="tx1"/>
              </a:solidFill>
            </a:endParaRPr>
          </a:p>
          <a:p>
            <a:pPr eaLnBrk="1" hangingPunct="1">
              <a:lnSpc>
                <a:spcPct val="100000"/>
              </a:lnSpc>
              <a:spcBef>
                <a:spcPct val="0"/>
              </a:spcBef>
              <a:buFontTx/>
              <a:buNone/>
            </a:pPr>
            <a:r>
              <a:rPr lang="en-GB" altLang="en-US" sz="1700" dirty="0">
                <a:solidFill>
                  <a:schemeClr val="tx1"/>
                </a:solidFill>
              </a:rPr>
              <a:t>He studied fine art at Bradford College of Art. Fine art is often described as ‘art for art’s sake’; drawings, sculptures and paintings that have no use other than being beautiful.</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100" t="-6948" b="2104"/>
          <a:stretch/>
        </p:blipFill>
        <p:spPr>
          <a:xfrm>
            <a:off x="5099163" y="1253706"/>
            <a:ext cx="2762022" cy="2822395"/>
          </a:xfrm>
          <a:prstGeom prst="ellipse">
            <a:avLst/>
          </a:prstGeom>
        </p:spPr>
      </p:pic>
      <p:sp>
        <p:nvSpPr>
          <p:cNvPr id="9" name="Oval 8"/>
          <p:cNvSpPr/>
          <p:nvPr/>
        </p:nvSpPr>
        <p:spPr>
          <a:xfrm>
            <a:off x="5112809" y="1338310"/>
            <a:ext cx="2734730" cy="2734730"/>
          </a:xfrm>
          <a:prstGeom prst="ellipse">
            <a:avLst/>
          </a:prstGeom>
          <a:noFill/>
          <a:ln w="38100">
            <a:solidFill>
              <a:srgbClr val="005E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F653C05-76F6-4AEE-B1FE-F9BA507215AE}"/>
              </a:ext>
            </a:extLst>
          </p:cNvPr>
          <p:cNvSpPr/>
          <p:nvPr/>
        </p:nvSpPr>
        <p:spPr>
          <a:xfrm>
            <a:off x="4610354" y="4182411"/>
            <a:ext cx="3741484" cy="1866863"/>
          </a:xfrm>
          <a:prstGeom prst="rect">
            <a:avLst/>
          </a:prstGeom>
          <a:solidFill>
            <a:srgbClr val="C0DFC3"/>
          </a:solidFill>
          <a:ln w="38100">
            <a:solidFill>
              <a:srgbClr val="005E25"/>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00000"/>
              </a:lnSpc>
              <a:spcBef>
                <a:spcPct val="0"/>
              </a:spcBef>
              <a:buFontTx/>
              <a:buNone/>
            </a:pPr>
            <a:r>
              <a:rPr lang="en-GB" altLang="en-US" sz="1700" b="1" dirty="0">
                <a:solidFill>
                  <a:schemeClr val="tx1"/>
                </a:solidFill>
              </a:rPr>
              <a:t>Did You Know?</a:t>
            </a:r>
          </a:p>
          <a:p>
            <a:pPr>
              <a:lnSpc>
                <a:spcPct val="100000"/>
              </a:lnSpc>
              <a:spcBef>
                <a:spcPct val="0"/>
              </a:spcBef>
              <a:buFontTx/>
              <a:buNone/>
            </a:pPr>
            <a:r>
              <a:rPr lang="en-GB" altLang="en-US" sz="1700" dirty="0">
                <a:solidFill>
                  <a:schemeClr val="tx1"/>
                </a:solidFill>
              </a:rPr>
              <a:t>Andy said his work on the farm helped prepare him for creating sculptures later in life. He said, “A lot of my work is like picking potatoes; you have to get into the rhythm of it.”</a:t>
            </a:r>
          </a:p>
        </p:txBody>
      </p:sp>
    </p:spTree>
    <p:extLst>
      <p:ext uri="{BB962C8B-B14F-4D97-AF65-F5344CB8AC3E}">
        <p14:creationId xmlns:p14="http://schemas.microsoft.com/office/powerpoint/2010/main" val="32570015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4593369" y="5573722"/>
            <a:ext cx="536208" cy="536208"/>
          </a:xfrm>
          <a:prstGeom prst="ellipse">
            <a:avLst/>
          </a:prstGeom>
          <a:noFill/>
          <a:ln w="38100">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7716171" y="1000571"/>
            <a:ext cx="877021" cy="877021"/>
          </a:xfrm>
          <a:prstGeom prst="ellipse">
            <a:avLst/>
          </a:prstGeom>
          <a:noFill/>
          <a:ln w="38100">
            <a:solidFill>
              <a:srgbClr val="6FBD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5861455" y="887076"/>
            <a:ext cx="2734730" cy="2734730"/>
          </a:xfrm>
          <a:prstGeom prst="ellipse">
            <a:avLst/>
          </a:prstGeom>
          <a:noFill/>
          <a:ln w="38100">
            <a:solidFill>
              <a:srgbClr val="005E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0">
            <a:extLst>
              <a:ext uri="{FF2B5EF4-FFF2-40B4-BE49-F238E27FC236}">
                <a16:creationId xmlns:a16="http://schemas.microsoft.com/office/drawing/2014/main" id="{14DA22AE-174D-41F9-9EC8-67C801DA0F50}"/>
              </a:ext>
            </a:extLst>
          </p:cNvPr>
          <p:cNvSpPr txBox="1">
            <a:spLocks/>
          </p:cNvSpPr>
          <p:nvPr/>
        </p:nvSpPr>
        <p:spPr>
          <a:xfrm>
            <a:off x="755649" y="779151"/>
            <a:ext cx="7582557" cy="442840"/>
          </a:xfrm>
          <a:prstGeom prst="roundRect">
            <a:avLst>
              <a:gd name="adj" fmla="val 9639"/>
            </a:avLst>
          </a:prstGeom>
        </p:spPr>
        <p:txBody>
          <a:bodyPr lIns="0" rtlCol="0" anchor="ct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algn="ctr">
              <a:defRPr/>
            </a:pPr>
            <a:r>
              <a:rPr lang="en-GB" sz="4400" dirty="0">
                <a:solidFill>
                  <a:srgbClr val="003F16"/>
                </a:solidFill>
                <a:latin typeface="+mn-lt"/>
              </a:rPr>
              <a:t>Nature</a:t>
            </a:r>
          </a:p>
        </p:txBody>
      </p:sp>
      <p:sp>
        <p:nvSpPr>
          <p:cNvPr id="7" name="Rectangle 4"/>
          <p:cNvSpPr>
            <a:spLocks noChangeArrowheads="1"/>
          </p:cNvSpPr>
          <p:nvPr/>
        </p:nvSpPr>
        <p:spPr bwMode="auto">
          <a:xfrm>
            <a:off x="755650" y="1460363"/>
            <a:ext cx="381635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lnSpc>
                <a:spcPct val="100000"/>
              </a:lnSpc>
              <a:spcBef>
                <a:spcPct val="0"/>
              </a:spcBef>
              <a:buFontTx/>
              <a:buNone/>
            </a:pPr>
            <a:r>
              <a:rPr lang="en-GB" altLang="en-US" sz="1700" dirty="0">
                <a:solidFill>
                  <a:schemeClr val="tx1"/>
                </a:solidFill>
              </a:rPr>
              <a:t>Andy describes his art as working “with nature as a whole”. His sculptures are often made up of stones, twigs, flowers, mud, snow and icicles. Many of Andy’s sculptures are created on the site where the objects are found. This is called land art or environmental art.</a:t>
            </a:r>
          </a:p>
          <a:p>
            <a:pPr eaLnBrk="1" hangingPunct="1">
              <a:lnSpc>
                <a:spcPct val="100000"/>
              </a:lnSpc>
              <a:spcBef>
                <a:spcPct val="0"/>
              </a:spcBef>
              <a:buFontTx/>
              <a:buNone/>
            </a:pPr>
            <a:endParaRPr lang="en-GB" altLang="en-US" sz="1700" dirty="0">
              <a:solidFill>
                <a:schemeClr val="tx1"/>
              </a:solidFill>
            </a:endParaRPr>
          </a:p>
          <a:p>
            <a:pPr>
              <a:lnSpc>
                <a:spcPct val="100000"/>
              </a:lnSpc>
              <a:spcBef>
                <a:spcPct val="0"/>
              </a:spcBef>
              <a:buNone/>
            </a:pPr>
            <a:r>
              <a:rPr lang="en-GB" altLang="en-US" sz="1700" dirty="0">
                <a:solidFill>
                  <a:schemeClr val="tx1"/>
                </a:solidFill>
              </a:rPr>
              <a:t>This is one of Andy’s slate cone sculptures. Andy cut different shapes of slate and put them together in the shape of a pine cone. There are several versions of this sculpture across the world. This one is in the Botanical Gardens in Edinburgh. </a:t>
            </a: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endParaRPr lang="en-GB" altLang="en-US"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1473" y="1493254"/>
            <a:ext cx="3302061" cy="4457034"/>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3808008" y="6205912"/>
            <a:ext cx="1527982" cy="169277"/>
          </a:xfrm>
          <a:prstGeom prst="rect">
            <a:avLst/>
          </a:prstGeom>
        </p:spPr>
        <p:txBody>
          <a:bodyPr wrap="none">
            <a:spAutoFit/>
          </a:bodyPr>
          <a:lstStyle/>
          <a:p>
            <a:pPr algn="ctr">
              <a:lnSpc>
                <a:spcPct val="100000"/>
              </a:lnSpc>
              <a:spcBef>
                <a:spcPct val="0"/>
              </a:spcBef>
              <a:buNone/>
            </a:pPr>
            <a:r>
              <a:rPr lang="en-GB" altLang="en-US" sz="500" dirty="0">
                <a:latin typeface="Tuffy" panose="020B0603060100000000" pitchFamily="34" charset="0"/>
                <a:ea typeface="Tuffy" panose="020B0603060100000000" pitchFamily="34" charset="0"/>
                <a:cs typeface="Arial" panose="020B0604020202020204" pitchFamily="34" charset="0"/>
              </a:rPr>
              <a:t>“Slate Cone” by </a:t>
            </a:r>
            <a:r>
              <a:rPr lang="en-GB" altLang="en-US" sz="500" dirty="0" err="1">
                <a:latin typeface="Tuffy" panose="020B0603060100000000" pitchFamily="34" charset="0"/>
                <a:ea typeface="Tuffy" panose="020B0603060100000000" pitchFamily="34" charset="0"/>
                <a:cs typeface="Arial" panose="020B0604020202020204" pitchFamily="34" charset="0"/>
              </a:rPr>
              <a:t>Wolfgobbler</a:t>
            </a:r>
            <a:r>
              <a:rPr lang="en-GB" altLang="en-US" sz="500" dirty="0">
                <a:latin typeface="Tuffy" panose="020B0603060100000000" pitchFamily="34" charset="0"/>
                <a:ea typeface="Tuffy" panose="020B0603060100000000" pitchFamily="34" charset="0"/>
                <a:cs typeface="Arial" panose="020B0604020202020204" pitchFamily="34" charset="0"/>
              </a:rPr>
              <a:t> is licensed under </a:t>
            </a:r>
            <a:r>
              <a:rPr lang="en-GB" sz="500" dirty="0">
                <a:latin typeface="Tuffy" panose="020B0603060100000000" pitchFamily="34" charset="0"/>
                <a:ea typeface="Tuffy" panose="020B0603060100000000" pitchFamily="34" charset="0"/>
              </a:rPr>
              <a:t>FAL</a:t>
            </a:r>
            <a:endParaRPr lang="en-GB" altLang="en-US" sz="500" b="1" dirty="0">
              <a:latin typeface="Tuffy" panose="020B0603060100000000" pitchFamily="34" charset="0"/>
              <a:ea typeface="Tuffy" panose="020B0603060100000000" pitchFamily="34" charset="0"/>
              <a:cs typeface="Arial" panose="020B0604020202020204" pitchFamily="34" charset="0"/>
            </a:endParaRPr>
          </a:p>
        </p:txBody>
      </p:sp>
    </p:spTree>
    <p:extLst>
      <p:ext uri="{BB962C8B-B14F-4D97-AF65-F5344CB8AC3E}">
        <p14:creationId xmlns:p14="http://schemas.microsoft.com/office/powerpoint/2010/main" val="3445986888"/>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2847" y="4754201"/>
            <a:ext cx="137908" cy="112416"/>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3582" y="5181361"/>
            <a:ext cx="162335" cy="121019"/>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75567">
            <a:off x="7115461" y="5217884"/>
            <a:ext cx="830732" cy="887697"/>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515530">
            <a:off x="7142867" y="4013800"/>
            <a:ext cx="187988" cy="140143"/>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57036" y="3540305"/>
            <a:ext cx="879786" cy="717165"/>
          </a:xfrm>
          <a:prstGeom prst="rect">
            <a:avLst/>
          </a:prstGeom>
        </p:spPr>
      </p:pic>
      <p:sp>
        <p:nvSpPr>
          <p:cNvPr id="4" name="Title 20">
            <a:extLst>
              <a:ext uri="{FF2B5EF4-FFF2-40B4-BE49-F238E27FC236}">
                <a16:creationId xmlns:a16="http://schemas.microsoft.com/office/drawing/2014/main" id="{14DA22AE-174D-41F9-9EC8-67C801DA0F50}"/>
              </a:ext>
            </a:extLst>
          </p:cNvPr>
          <p:cNvSpPr txBox="1">
            <a:spLocks/>
          </p:cNvSpPr>
          <p:nvPr/>
        </p:nvSpPr>
        <p:spPr>
          <a:xfrm>
            <a:off x="755649" y="779151"/>
            <a:ext cx="7582557" cy="442840"/>
          </a:xfrm>
          <a:prstGeom prst="roundRect">
            <a:avLst>
              <a:gd name="adj" fmla="val 9639"/>
            </a:avLst>
          </a:prstGeom>
        </p:spPr>
        <p:txBody>
          <a:bodyPr lIns="0" rtlCol="0" anchor="ct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algn="ctr">
              <a:defRPr/>
            </a:pPr>
            <a:r>
              <a:rPr lang="en-GB" sz="4400" dirty="0">
                <a:solidFill>
                  <a:srgbClr val="003F16"/>
                </a:solidFill>
                <a:latin typeface="+mn-lt"/>
              </a:rPr>
              <a:t>Rock Balancing</a:t>
            </a:r>
          </a:p>
        </p:txBody>
      </p:sp>
      <p:pic>
        <p:nvPicPr>
          <p:cNvPr id="5" name="Picture 1"/>
          <p:cNvPicPr>
            <a:picLocks noChangeAspect="1" noChangeArrowheads="1"/>
          </p:cNvPicPr>
          <p:nvPr/>
        </p:nvPicPr>
        <p:blipFill rotWithShape="1">
          <a:blip r:embed="rId7">
            <a:extLst>
              <a:ext uri="{28A0092B-C50C-407E-A947-70E740481C1C}">
                <a14:useLocalDpi xmlns:a14="http://schemas.microsoft.com/office/drawing/2010/main" val="0"/>
              </a:ext>
            </a:extLst>
          </a:blip>
          <a:srcRect t="8674" b="3845"/>
          <a:stretch/>
        </p:blipFill>
        <p:spPr bwMode="auto">
          <a:xfrm>
            <a:off x="2054902" y="3446197"/>
            <a:ext cx="2122226" cy="2550336"/>
          </a:xfrm>
          <a:prstGeom prst="roundRect">
            <a:avLst>
              <a:gd name="adj" fmla="val 122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650" y="3446197"/>
            <a:ext cx="1203460" cy="2539971"/>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72920" y="3446197"/>
            <a:ext cx="1208575" cy="255033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62374" y="1392026"/>
            <a:ext cx="4877399" cy="1923604"/>
          </a:xfrm>
          <a:prstGeom prst="rect">
            <a:avLst/>
          </a:prstGeom>
        </p:spPr>
        <p:txBody>
          <a:bodyPr wrap="square">
            <a:spAutoFit/>
          </a:bodyPr>
          <a:lstStyle/>
          <a:p>
            <a:pPr>
              <a:spcBef>
                <a:spcPct val="0"/>
              </a:spcBef>
            </a:pPr>
            <a:r>
              <a:rPr lang="en-GB" altLang="en-US" sz="1700" dirty="0"/>
              <a:t>Andy has made rock balancing popular. Rock balancing is a form of art where rocks and pebbles are balanced on each other without using glue, wires or anything else to keep them together. It can be done on a small or large scale. Here are some examples of rock-balancing sculptures that people have made.</a:t>
            </a:r>
            <a:endParaRPr lang="en-GB" altLang="en-US" sz="1700" dirty="0">
              <a:solidFill>
                <a:srgbClr val="FF0000"/>
              </a:solidFill>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2192" y="5313871"/>
            <a:ext cx="879786" cy="717165"/>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79509" y="4824053"/>
            <a:ext cx="787152" cy="586814"/>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3954068">
            <a:off x="5965183" y="4094714"/>
            <a:ext cx="814239" cy="870073"/>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36559" y="4596706"/>
            <a:ext cx="879786" cy="717165"/>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30375" y="4129368"/>
            <a:ext cx="787152" cy="586814"/>
          </a:xfrm>
          <a:prstGeom prst="rect">
            <a:avLst/>
          </a:prstGeom>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5077336">
            <a:off x="6575336" y="3159928"/>
            <a:ext cx="393278" cy="420246"/>
          </a:xfrm>
          <a:prstGeom prst="rect">
            <a:avLst/>
          </a:prstGeom>
        </p:spPr>
      </p:pic>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64833" y="2994255"/>
            <a:ext cx="214283" cy="174675"/>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586632">
            <a:off x="6663853" y="2854760"/>
            <a:ext cx="187988" cy="140143"/>
          </a:xfrm>
          <a:prstGeom prst="rect">
            <a:avLst/>
          </a:prstGeom>
        </p:spPr>
      </p:pic>
    </p:spTree>
    <p:extLst>
      <p:ext uri="{BB962C8B-B14F-4D97-AF65-F5344CB8AC3E}">
        <p14:creationId xmlns:p14="http://schemas.microsoft.com/office/powerpoint/2010/main" val="88449684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a:extLst>
              <a:ext uri="{FF2B5EF4-FFF2-40B4-BE49-F238E27FC236}">
                <a16:creationId xmlns:a16="http://schemas.microsoft.com/office/drawing/2014/main" id="{14DA22AE-174D-41F9-9EC8-67C801DA0F50}"/>
              </a:ext>
            </a:extLst>
          </p:cNvPr>
          <p:cNvSpPr txBox="1">
            <a:spLocks/>
          </p:cNvSpPr>
          <p:nvPr/>
        </p:nvSpPr>
        <p:spPr>
          <a:xfrm>
            <a:off x="755649" y="779151"/>
            <a:ext cx="7582557" cy="442840"/>
          </a:xfrm>
          <a:prstGeom prst="roundRect">
            <a:avLst>
              <a:gd name="adj" fmla="val 9639"/>
            </a:avLst>
          </a:prstGeom>
        </p:spPr>
        <p:txBody>
          <a:bodyPr lIns="0" rtlCol="0" anchor="ct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algn="ctr">
              <a:defRPr/>
            </a:pPr>
            <a:r>
              <a:rPr lang="en-GB" sz="4400" dirty="0">
                <a:solidFill>
                  <a:srgbClr val="003F16"/>
                </a:solidFill>
                <a:latin typeface="+mn-lt"/>
              </a:rPr>
              <a:t>Striding Arches</a:t>
            </a:r>
          </a:p>
        </p:txBody>
      </p:sp>
      <p:sp>
        <p:nvSpPr>
          <p:cNvPr id="4" name="TextBox 9"/>
          <p:cNvSpPr txBox="1">
            <a:spLocks noChangeArrowheads="1"/>
          </p:cNvSpPr>
          <p:nvPr/>
        </p:nvSpPr>
        <p:spPr bwMode="auto">
          <a:xfrm>
            <a:off x="755650" y="1468903"/>
            <a:ext cx="7596188"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sz="1700" dirty="0">
                <a:solidFill>
                  <a:schemeClr val="tx1"/>
                </a:solidFill>
              </a:rPr>
              <a:t>This is part of a project called Striding Arches in </a:t>
            </a:r>
            <a:r>
              <a:rPr lang="en-GB" altLang="en-US" sz="1700" dirty="0" err="1">
                <a:solidFill>
                  <a:schemeClr val="tx1"/>
                </a:solidFill>
              </a:rPr>
              <a:t>Cairnhead</a:t>
            </a:r>
            <a:r>
              <a:rPr lang="en-GB" altLang="en-US" sz="1700" dirty="0">
                <a:solidFill>
                  <a:schemeClr val="tx1"/>
                </a:solidFill>
              </a:rPr>
              <a:t>, Scotland. It is made of red sandstone and goes across a large, circular, naturally-formed wall. Andy has also made arch sculptures in other parts of the world.</a:t>
            </a:r>
          </a:p>
        </p:txBody>
      </p:sp>
      <p:pic>
        <p:nvPicPr>
          <p:cNvPr id="2050" name="Picture 2" descr="http://3.bp.blogspot.com/--IHAyDYTGtw/Up-n38vdSQI/AAAAAAAADZo/wZzwWsOxghE/s1600/002+-+andy+goldsworthy+-+arch+at+goodwood,+2001.jpg"/>
          <p:cNvPicPr>
            <a:picLocks noChangeAspect="1" noChangeArrowheads="1"/>
          </p:cNvPicPr>
          <p:nvPr/>
        </p:nvPicPr>
        <p:blipFill rotWithShape="1">
          <a:blip r:embed="rId2">
            <a:extLst>
              <a:ext uri="{28A0092B-C50C-407E-A947-70E740481C1C}">
                <a14:useLocalDpi xmlns:a14="http://schemas.microsoft.com/office/drawing/2010/main" val="0"/>
              </a:ext>
            </a:extLst>
          </a:blip>
          <a:srcRect t="11105" b="25503"/>
          <a:stretch/>
        </p:blipFill>
        <p:spPr bwMode="auto">
          <a:xfrm>
            <a:off x="755648" y="2452786"/>
            <a:ext cx="7582557" cy="3605113"/>
          </a:xfrm>
          <a:prstGeom prst="roundRect">
            <a:avLst>
              <a:gd name="adj" fmla="val 0"/>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870412"/>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4572000" y="4657803"/>
            <a:ext cx="1097492" cy="1097492"/>
          </a:xfrm>
          <a:prstGeom prst="ellipse">
            <a:avLst/>
          </a:prstGeom>
          <a:noFill/>
          <a:ln w="38100">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4326735" y="4827066"/>
            <a:ext cx="490530" cy="490530"/>
          </a:xfrm>
          <a:prstGeom prst="ellipse">
            <a:avLst/>
          </a:prstGeom>
          <a:noFill/>
          <a:ln w="38100">
            <a:solidFill>
              <a:srgbClr val="6FBD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6558408" y="1296850"/>
            <a:ext cx="1446736" cy="1446736"/>
          </a:xfrm>
          <a:prstGeom prst="ellipse">
            <a:avLst/>
          </a:prstGeom>
          <a:noFill/>
          <a:ln w="38100">
            <a:solidFill>
              <a:srgbClr val="005E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0">
            <a:extLst>
              <a:ext uri="{FF2B5EF4-FFF2-40B4-BE49-F238E27FC236}">
                <a16:creationId xmlns:a16="http://schemas.microsoft.com/office/drawing/2014/main" id="{14DA22AE-174D-41F9-9EC8-67C801DA0F50}"/>
              </a:ext>
            </a:extLst>
          </p:cNvPr>
          <p:cNvSpPr txBox="1">
            <a:spLocks/>
          </p:cNvSpPr>
          <p:nvPr/>
        </p:nvSpPr>
        <p:spPr>
          <a:xfrm>
            <a:off x="748641" y="779151"/>
            <a:ext cx="7632700" cy="442840"/>
          </a:xfrm>
          <a:prstGeom prst="roundRect">
            <a:avLst>
              <a:gd name="adj" fmla="val 9639"/>
            </a:avLst>
          </a:prstGeom>
        </p:spPr>
        <p:txBody>
          <a:bodyPr lIns="0" rtlCol="0" anchor="ct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algn="ctr">
              <a:defRPr/>
            </a:pPr>
            <a:r>
              <a:rPr lang="en-GB" sz="4400" dirty="0">
                <a:solidFill>
                  <a:srgbClr val="003F16"/>
                </a:solidFill>
                <a:latin typeface="Twinkl" pitchFamily="2" charset="0"/>
              </a:rPr>
              <a:t>Drawn Stone</a:t>
            </a: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769" r="3575"/>
          <a:stretch/>
        </p:blipFill>
        <p:spPr bwMode="auto">
          <a:xfrm>
            <a:off x="4572000" y="1863305"/>
            <a:ext cx="3793985" cy="320902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67750" y="1448191"/>
            <a:ext cx="3597216" cy="4539704"/>
          </a:xfrm>
          <a:prstGeom prst="rect">
            <a:avLst/>
          </a:prstGeom>
        </p:spPr>
        <p:txBody>
          <a:bodyPr wrap="square" lIns="0">
            <a:spAutoFit/>
          </a:bodyPr>
          <a:lstStyle/>
          <a:p>
            <a:pPr>
              <a:lnSpc>
                <a:spcPct val="100000"/>
              </a:lnSpc>
              <a:spcBef>
                <a:spcPct val="0"/>
              </a:spcBef>
              <a:buFontTx/>
              <a:buNone/>
            </a:pPr>
            <a:r>
              <a:rPr lang="en-GB" altLang="en-US" sz="1700" dirty="0"/>
              <a:t>San Francisco, USA has frequent earthquakes. </a:t>
            </a:r>
          </a:p>
          <a:p>
            <a:pPr>
              <a:lnSpc>
                <a:spcPct val="100000"/>
              </a:lnSpc>
              <a:spcBef>
                <a:spcPct val="0"/>
              </a:spcBef>
              <a:buFontTx/>
              <a:buNone/>
            </a:pPr>
            <a:endParaRPr lang="en-GB" altLang="en-US" sz="1700" dirty="0"/>
          </a:p>
          <a:p>
            <a:pPr>
              <a:lnSpc>
                <a:spcPct val="100000"/>
              </a:lnSpc>
              <a:spcBef>
                <a:spcPct val="0"/>
              </a:spcBef>
              <a:buFontTx/>
              <a:buNone/>
            </a:pPr>
            <a:r>
              <a:rPr lang="en-GB" altLang="en-US" sz="1700" dirty="0"/>
              <a:t>In 2005, Andy produced a work for the entrance of the de Young Museum in San Francisco called Drawn Stone</a:t>
            </a:r>
          </a:p>
          <a:p>
            <a:pPr>
              <a:lnSpc>
                <a:spcPct val="100000"/>
              </a:lnSpc>
              <a:spcBef>
                <a:spcPct val="0"/>
              </a:spcBef>
              <a:buFontTx/>
              <a:buNone/>
            </a:pPr>
            <a:endParaRPr lang="en-GB" sz="1700" dirty="0"/>
          </a:p>
          <a:p>
            <a:pPr>
              <a:spcBef>
                <a:spcPct val="0"/>
              </a:spcBef>
            </a:pPr>
            <a:r>
              <a:rPr lang="en-GB" altLang="en-US" sz="1700" dirty="0"/>
              <a:t>The piece was made of a giant crack in the pavement that turns off into smaller cracks to mimic what would happen in an earthquake. There are also benches made of broken pieces of limestone to make people think about the damage caused by earthquakes.</a:t>
            </a:r>
          </a:p>
          <a:p>
            <a:pPr>
              <a:lnSpc>
                <a:spcPct val="100000"/>
              </a:lnSpc>
              <a:spcBef>
                <a:spcPct val="0"/>
              </a:spcBef>
              <a:buFontTx/>
              <a:buNone/>
            </a:pPr>
            <a:endParaRPr lang="en-GB" sz="1700" dirty="0"/>
          </a:p>
        </p:txBody>
      </p:sp>
    </p:spTree>
    <p:extLst>
      <p:ext uri="{BB962C8B-B14F-4D97-AF65-F5344CB8AC3E}">
        <p14:creationId xmlns:p14="http://schemas.microsoft.com/office/powerpoint/2010/main" val="1557669500"/>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091138" y="4493798"/>
            <a:ext cx="5220516" cy="1200329"/>
          </a:xfrm>
          <a:prstGeom prst="rect">
            <a:avLst/>
          </a:prstGeom>
        </p:spPr>
        <p:txBody>
          <a:bodyPr wrap="square">
            <a:spAutoFit/>
          </a:bodyPr>
          <a:lstStyle/>
          <a:p>
            <a:pPr algn="ctr"/>
            <a:r>
              <a:rPr lang="en-GB" altLang="en-US" b="1" dirty="0">
                <a:solidFill>
                  <a:srgbClr val="003F16"/>
                </a:solidFill>
                <a:latin typeface="Twinkl" pitchFamily="2" charset="0"/>
              </a:rPr>
              <a:t>How do you think Andy’s sculptures change over time? Why do you think he chooses to create sculptures outside, where he knows they might ‘decay’?</a:t>
            </a:r>
            <a:endParaRPr lang="en-GB" b="1" dirty="0">
              <a:solidFill>
                <a:srgbClr val="003F16"/>
              </a:solidFill>
              <a:latin typeface="Twinkl" pitchFamily="2" charset="0"/>
            </a:endParaRPr>
          </a:p>
        </p:txBody>
      </p:sp>
      <p:sp>
        <p:nvSpPr>
          <p:cNvPr id="3" name="Title 20">
            <a:extLst>
              <a:ext uri="{FF2B5EF4-FFF2-40B4-BE49-F238E27FC236}">
                <a16:creationId xmlns:a16="http://schemas.microsoft.com/office/drawing/2014/main" id="{14DA22AE-174D-41F9-9EC8-67C801DA0F50}"/>
              </a:ext>
            </a:extLst>
          </p:cNvPr>
          <p:cNvSpPr txBox="1">
            <a:spLocks/>
          </p:cNvSpPr>
          <p:nvPr/>
        </p:nvSpPr>
        <p:spPr>
          <a:xfrm>
            <a:off x="755649" y="787777"/>
            <a:ext cx="7599813" cy="442840"/>
          </a:xfrm>
          <a:prstGeom prst="roundRect">
            <a:avLst>
              <a:gd name="adj" fmla="val 9639"/>
            </a:avLst>
          </a:prstGeom>
        </p:spPr>
        <p:txBody>
          <a:bodyPr lIns="0" rtlCol="0" anchor="ct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algn="ctr">
              <a:defRPr/>
            </a:pPr>
            <a:r>
              <a:rPr lang="en-GB" sz="4400" dirty="0">
                <a:solidFill>
                  <a:srgbClr val="003F16"/>
                </a:solidFill>
                <a:latin typeface="Twinkl" pitchFamily="2" charset="0"/>
              </a:rPr>
              <a:t>Photography</a:t>
            </a:r>
          </a:p>
        </p:txBody>
      </p:sp>
      <p:sp>
        <p:nvSpPr>
          <p:cNvPr id="4" name="Rectangle 3"/>
          <p:cNvSpPr/>
          <p:nvPr/>
        </p:nvSpPr>
        <p:spPr>
          <a:xfrm>
            <a:off x="671007" y="1480731"/>
            <a:ext cx="4030389" cy="2446824"/>
          </a:xfrm>
          <a:prstGeom prst="rect">
            <a:avLst/>
          </a:prstGeom>
        </p:spPr>
        <p:txBody>
          <a:bodyPr wrap="square">
            <a:spAutoFit/>
          </a:bodyPr>
          <a:lstStyle/>
          <a:p>
            <a:pPr>
              <a:lnSpc>
                <a:spcPct val="100000"/>
              </a:lnSpc>
              <a:spcBef>
                <a:spcPct val="0"/>
              </a:spcBef>
              <a:buFontTx/>
              <a:buNone/>
            </a:pPr>
            <a:r>
              <a:rPr lang="en-GB" altLang="en-US" sz="1700" dirty="0"/>
              <a:t>Andy also works with photography. He often takes photos of his sculptures over time to show how nature changes them.</a:t>
            </a:r>
          </a:p>
          <a:p>
            <a:pPr>
              <a:lnSpc>
                <a:spcPct val="100000"/>
              </a:lnSpc>
              <a:spcBef>
                <a:spcPct val="0"/>
              </a:spcBef>
              <a:buFontTx/>
              <a:buNone/>
            </a:pPr>
            <a:endParaRPr lang="en-GB" altLang="en-US" sz="1700" dirty="0"/>
          </a:p>
          <a:p>
            <a:pPr>
              <a:lnSpc>
                <a:spcPct val="100000"/>
              </a:lnSpc>
              <a:spcBef>
                <a:spcPct val="0"/>
              </a:spcBef>
              <a:buFontTx/>
              <a:buNone/>
            </a:pPr>
            <a:r>
              <a:rPr lang="en-GB" altLang="en-US" sz="1700" dirty="0"/>
              <a:t>Explaining why he takes photos, Andy said, “Each work grows, stays, decays… parts of a cycle which the photograph shows at its heights, marking the moment when the work is most alive.”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1135" y="1605023"/>
            <a:ext cx="3291816" cy="2167261"/>
          </a:xfrm>
          <a:prstGeom prst="rect">
            <a:avLst/>
          </a:prstGeom>
        </p:spPr>
      </p:pic>
      <p:grpSp>
        <p:nvGrpSpPr>
          <p:cNvPr id="19" name="Talk About it"/>
          <p:cNvGrpSpPr/>
          <p:nvPr/>
        </p:nvGrpSpPr>
        <p:grpSpPr>
          <a:xfrm>
            <a:off x="3477892" y="4203548"/>
            <a:ext cx="1999880" cy="1792827"/>
            <a:chOff x="3477892" y="4203548"/>
            <a:chExt cx="1999880" cy="1792827"/>
          </a:xfrm>
        </p:grpSpPr>
        <p:sp>
          <p:nvSpPr>
            <p:cNvPr id="13" name="Oval 12"/>
            <p:cNvSpPr/>
            <p:nvPr/>
          </p:nvSpPr>
          <p:spPr>
            <a:xfrm>
              <a:off x="3684945" y="4203548"/>
              <a:ext cx="1792827" cy="1792827"/>
            </a:xfrm>
            <a:prstGeom prst="ellipse">
              <a:avLst/>
            </a:prstGeom>
            <a:noFill/>
            <a:ln w="38100">
              <a:solidFill>
                <a:srgbClr val="005E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3477892" y="4718649"/>
              <a:ext cx="319567" cy="319567"/>
            </a:xfrm>
            <a:prstGeom prst="ellipse">
              <a:avLst/>
            </a:prstGeom>
            <a:noFill/>
            <a:ln w="38100">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4966464" y="5525227"/>
              <a:ext cx="427396" cy="427396"/>
            </a:xfrm>
            <a:prstGeom prst="ellipse">
              <a:avLst/>
            </a:prstGeom>
            <a:noFill/>
            <a:ln w="38100">
              <a:solidFill>
                <a:srgbClr val="6FBD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3963838" y="4718649"/>
              <a:ext cx="1216324" cy="646331"/>
            </a:xfrm>
            <a:prstGeom prst="rect">
              <a:avLst/>
            </a:prstGeom>
            <a:noFill/>
          </p:spPr>
          <p:txBody>
            <a:bodyPr wrap="square" rtlCol="0">
              <a:spAutoFit/>
            </a:bodyPr>
            <a:lstStyle/>
            <a:p>
              <a:pPr algn="ctr"/>
              <a:r>
                <a:rPr lang="en-US" b="1" dirty="0">
                  <a:solidFill>
                    <a:srgbClr val="003F16"/>
                  </a:solidFill>
                  <a:latin typeface="Twinkl" pitchFamily="2" charset="0"/>
                </a:rPr>
                <a:t>Talk About It</a:t>
              </a:r>
              <a:endParaRPr lang="en-GB" b="1" dirty="0">
                <a:solidFill>
                  <a:srgbClr val="003F16"/>
                </a:solidFill>
                <a:latin typeface="Twinkl" pitchFamily="2" charset="0"/>
              </a:endParaRPr>
            </a:p>
          </p:txBody>
        </p:sp>
        <p:sp>
          <p:nvSpPr>
            <p:cNvPr id="11" name="Oval 10"/>
            <p:cNvSpPr/>
            <p:nvPr/>
          </p:nvSpPr>
          <p:spPr>
            <a:xfrm>
              <a:off x="3825689" y="4341903"/>
              <a:ext cx="1506806" cy="1506806"/>
            </a:xfrm>
            <a:prstGeom prst="ellipse">
              <a:avLst/>
            </a:prstGeom>
            <a:noFill/>
            <a:ln w="38100">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3963838" y="4488548"/>
              <a:ext cx="1216324" cy="1216324"/>
            </a:xfrm>
            <a:prstGeom prst="ellipse">
              <a:avLst/>
            </a:prstGeom>
            <a:noFill/>
            <a:ln w="38100">
              <a:solidFill>
                <a:srgbClr val="6FBD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351694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a:extLst>
              <a:ext uri="{FF2B5EF4-FFF2-40B4-BE49-F238E27FC236}">
                <a16:creationId xmlns:a16="http://schemas.microsoft.com/office/drawing/2014/main" id="{14DA22AE-174D-41F9-9EC8-67C801DA0F50}"/>
              </a:ext>
            </a:extLst>
          </p:cNvPr>
          <p:cNvSpPr txBox="1">
            <a:spLocks/>
          </p:cNvSpPr>
          <p:nvPr/>
        </p:nvSpPr>
        <p:spPr>
          <a:xfrm>
            <a:off x="765809" y="767457"/>
            <a:ext cx="7599813" cy="442840"/>
          </a:xfrm>
          <a:prstGeom prst="roundRect">
            <a:avLst>
              <a:gd name="adj" fmla="val 9639"/>
            </a:avLst>
          </a:prstGeom>
        </p:spPr>
        <p:txBody>
          <a:bodyPr lIns="0" rtlCol="0" anchor="ct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algn="ctr">
              <a:defRPr/>
            </a:pPr>
            <a:r>
              <a:rPr lang="en-US" sz="4400" dirty="0">
                <a:solidFill>
                  <a:srgbClr val="003F16"/>
                </a:solidFill>
                <a:latin typeface="Twinkl" pitchFamily="2" charset="0"/>
              </a:rPr>
              <a:t>Life As An Artist</a:t>
            </a:r>
            <a:endParaRPr lang="en-GB" sz="4400" dirty="0">
              <a:solidFill>
                <a:srgbClr val="003F16"/>
              </a:solidFill>
              <a:latin typeface="Twinkl" pitchFamily="2" charset="0"/>
            </a:endParaRPr>
          </a:p>
        </p:txBody>
      </p:sp>
      <p:sp>
        <p:nvSpPr>
          <p:cNvPr id="4" name="Rectangle 3"/>
          <p:cNvSpPr/>
          <p:nvPr/>
        </p:nvSpPr>
        <p:spPr>
          <a:xfrm>
            <a:off x="755650" y="1504389"/>
            <a:ext cx="3816350" cy="3754874"/>
          </a:xfrm>
          <a:prstGeom prst="rect">
            <a:avLst/>
          </a:prstGeom>
        </p:spPr>
        <p:txBody>
          <a:bodyPr wrap="square" lIns="0">
            <a:spAutoFit/>
          </a:bodyPr>
          <a:lstStyle/>
          <a:p>
            <a:pPr>
              <a:lnSpc>
                <a:spcPct val="100000"/>
              </a:lnSpc>
              <a:spcBef>
                <a:spcPct val="0"/>
              </a:spcBef>
              <a:buFontTx/>
              <a:buNone/>
            </a:pPr>
            <a:r>
              <a:rPr lang="en-GB" altLang="en-US" sz="1700" dirty="0"/>
              <a:t>Andy now lives in Dumfries and Galloway, Scotland. In 2000, he was given a special award called the OBE (Order of the British Empire) by The Queen. This means his full title is Andy Goldsworthy, OBE. </a:t>
            </a:r>
          </a:p>
          <a:p>
            <a:pPr>
              <a:lnSpc>
                <a:spcPct val="100000"/>
              </a:lnSpc>
              <a:spcBef>
                <a:spcPct val="0"/>
              </a:spcBef>
              <a:buFontTx/>
              <a:buNone/>
            </a:pPr>
            <a:endParaRPr lang="en-GB" altLang="en-US" sz="1700" dirty="0"/>
          </a:p>
          <a:p>
            <a:pPr>
              <a:lnSpc>
                <a:spcPct val="100000"/>
              </a:lnSpc>
              <a:spcBef>
                <a:spcPct val="0"/>
              </a:spcBef>
              <a:buFontTx/>
              <a:buNone/>
            </a:pPr>
            <a:r>
              <a:rPr lang="en-GB" altLang="en-US" sz="1700" dirty="0"/>
              <a:t>A director named Thomas </a:t>
            </a:r>
            <a:r>
              <a:rPr lang="en-GB" altLang="en-US" sz="1700" dirty="0" err="1"/>
              <a:t>Riedelsheimer</a:t>
            </a:r>
            <a:r>
              <a:rPr lang="en-GB" altLang="en-US" sz="1700" dirty="0"/>
              <a:t> has made two films about Andy’s life, called ‘Rivers and Tides’ and ‘Leaning into the Wind’.</a:t>
            </a:r>
          </a:p>
          <a:p>
            <a:pPr>
              <a:lnSpc>
                <a:spcPct val="100000"/>
              </a:lnSpc>
              <a:spcBef>
                <a:spcPct val="0"/>
              </a:spcBef>
              <a:buFontTx/>
              <a:buNone/>
            </a:pPr>
            <a:endParaRPr lang="en-GB" altLang="en-US" sz="1700" dirty="0"/>
          </a:p>
          <a:p>
            <a:pPr>
              <a:lnSpc>
                <a:spcPct val="100000"/>
              </a:lnSpc>
              <a:spcBef>
                <a:spcPct val="0"/>
              </a:spcBef>
              <a:buFontTx/>
              <a:buNone/>
            </a:pPr>
            <a:r>
              <a:rPr lang="en-GB" altLang="en-US" sz="1700" dirty="0"/>
              <a:t>Andy continues to travel the world building on-site sculptures.</a:t>
            </a:r>
          </a:p>
        </p:txBody>
      </p:sp>
      <p:pic>
        <p:nvPicPr>
          <p:cNvPr id="3074" name="Picture 2" descr="https://upload.wikimedia.org/wikipedia/commons/thumb/b/b5/Andy_Goldsworthy_exhibition_%283806569431%29.jpg/800px-Andy_Goldsworthy_exhibition_%283806569431%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8429" y="1564063"/>
            <a:ext cx="3132857" cy="4178448"/>
          </a:xfrm>
          <a:prstGeom prst="roundRect">
            <a:avLst>
              <a:gd name="adj" fmla="val 0"/>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67391"/>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a:extLst>
              <a:ext uri="{FF2B5EF4-FFF2-40B4-BE49-F238E27FC236}">
                <a16:creationId xmlns:a16="http://schemas.microsoft.com/office/drawing/2014/main" id="{14DA22AE-174D-41F9-9EC8-67C801DA0F50}"/>
              </a:ext>
            </a:extLst>
          </p:cNvPr>
          <p:cNvSpPr txBox="1">
            <a:spLocks/>
          </p:cNvSpPr>
          <p:nvPr/>
        </p:nvSpPr>
        <p:spPr>
          <a:xfrm>
            <a:off x="765809" y="767457"/>
            <a:ext cx="7599813" cy="442840"/>
          </a:xfrm>
          <a:prstGeom prst="roundRect">
            <a:avLst>
              <a:gd name="adj" fmla="val 9639"/>
            </a:avLst>
          </a:prstGeom>
        </p:spPr>
        <p:txBody>
          <a:bodyPr lIns="0" rtlCol="0" anchor="ct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algn="ctr">
              <a:defRPr/>
            </a:pPr>
            <a:r>
              <a:rPr lang="en-US" sz="4400" dirty="0">
                <a:solidFill>
                  <a:srgbClr val="003F16"/>
                </a:solidFill>
                <a:latin typeface="Twinkl" pitchFamily="2" charset="0"/>
              </a:rPr>
              <a:t>Try It Yourself</a:t>
            </a:r>
            <a:endParaRPr lang="en-GB" sz="4400" dirty="0">
              <a:solidFill>
                <a:srgbClr val="003F16"/>
              </a:solidFill>
              <a:latin typeface="Twinkl" pitchFamily="2" charset="0"/>
            </a:endParaRPr>
          </a:p>
        </p:txBody>
      </p:sp>
      <p:sp>
        <p:nvSpPr>
          <p:cNvPr id="4" name="Rectangle 3"/>
          <p:cNvSpPr/>
          <p:nvPr/>
        </p:nvSpPr>
        <p:spPr>
          <a:xfrm>
            <a:off x="773906" y="1459660"/>
            <a:ext cx="7596188" cy="3493264"/>
          </a:xfrm>
          <a:prstGeom prst="rect">
            <a:avLst/>
          </a:prstGeom>
        </p:spPr>
        <p:txBody>
          <a:bodyPr wrap="square" lIns="0">
            <a:spAutoFit/>
          </a:bodyPr>
          <a:lstStyle/>
          <a:p>
            <a:pPr>
              <a:lnSpc>
                <a:spcPct val="100000"/>
              </a:lnSpc>
              <a:spcBef>
                <a:spcPct val="0"/>
              </a:spcBef>
              <a:buFontTx/>
              <a:buNone/>
            </a:pPr>
            <a:r>
              <a:rPr lang="en-GB" altLang="en-US" sz="1700" b="1" dirty="0">
                <a:solidFill>
                  <a:srgbClr val="003F16"/>
                </a:solidFill>
                <a:latin typeface="Twinkl" pitchFamily="2" charset="0"/>
              </a:rPr>
              <a:t>There are lots of ways you can create your own Andy Goldsworthy inspired art:</a:t>
            </a:r>
          </a:p>
          <a:p>
            <a:pPr>
              <a:lnSpc>
                <a:spcPct val="100000"/>
              </a:lnSpc>
              <a:spcBef>
                <a:spcPct val="0"/>
              </a:spcBef>
              <a:buFontTx/>
              <a:buNone/>
            </a:pPr>
            <a:endParaRPr lang="en-GB" altLang="en-US" sz="1700" dirty="0"/>
          </a:p>
          <a:p>
            <a:pPr>
              <a:lnSpc>
                <a:spcPct val="100000"/>
              </a:lnSpc>
              <a:spcBef>
                <a:spcPct val="0"/>
              </a:spcBef>
              <a:buFontTx/>
              <a:buNone/>
            </a:pPr>
            <a:r>
              <a:rPr lang="en-GB" altLang="en-US" sz="1700" b="1" dirty="0">
                <a:solidFill>
                  <a:srgbClr val="003F16"/>
                </a:solidFill>
              </a:rPr>
              <a:t>Rock balancing </a:t>
            </a:r>
            <a:r>
              <a:rPr lang="en-GB" altLang="en-US" sz="1700" b="1" dirty="0"/>
              <a:t>– </a:t>
            </a:r>
            <a:r>
              <a:rPr lang="en-GB" altLang="en-US" sz="1700" dirty="0"/>
              <a:t>get different-sized rocks and pebbles and experiment balancing them on top of each other to create your own rock-balancing sculpture.</a:t>
            </a:r>
          </a:p>
          <a:p>
            <a:pPr>
              <a:lnSpc>
                <a:spcPct val="100000"/>
              </a:lnSpc>
              <a:spcBef>
                <a:spcPct val="0"/>
              </a:spcBef>
              <a:buFontTx/>
              <a:buNone/>
            </a:pPr>
            <a:endParaRPr lang="en-GB" altLang="en-US" sz="1700" dirty="0"/>
          </a:p>
          <a:p>
            <a:pPr>
              <a:lnSpc>
                <a:spcPct val="100000"/>
              </a:lnSpc>
              <a:spcBef>
                <a:spcPct val="0"/>
              </a:spcBef>
              <a:buFontTx/>
              <a:buNone/>
            </a:pPr>
            <a:r>
              <a:rPr lang="en-GB" altLang="en-US" sz="1700" b="1" dirty="0">
                <a:solidFill>
                  <a:srgbClr val="003F16"/>
                </a:solidFill>
              </a:rPr>
              <a:t>Land art </a:t>
            </a:r>
            <a:r>
              <a:rPr lang="en-GB" altLang="en-US" sz="1700" b="1" dirty="0"/>
              <a:t>– </a:t>
            </a:r>
            <a:r>
              <a:rPr lang="en-GB" altLang="en-US" sz="1700" dirty="0"/>
              <a:t>go outside and find natural resources, such as rocks, sticks and mud and create an arch using these materials.</a:t>
            </a:r>
          </a:p>
          <a:p>
            <a:pPr>
              <a:lnSpc>
                <a:spcPct val="100000"/>
              </a:lnSpc>
              <a:spcBef>
                <a:spcPct val="0"/>
              </a:spcBef>
              <a:buFontTx/>
              <a:buNone/>
            </a:pPr>
            <a:endParaRPr lang="en-GB" altLang="en-US" sz="1700" dirty="0"/>
          </a:p>
          <a:p>
            <a:pPr>
              <a:lnSpc>
                <a:spcPct val="100000"/>
              </a:lnSpc>
              <a:spcBef>
                <a:spcPct val="0"/>
              </a:spcBef>
              <a:buFontTx/>
              <a:buNone/>
            </a:pPr>
            <a:r>
              <a:rPr lang="en-GB" altLang="en-US" sz="1700" b="1" dirty="0">
                <a:solidFill>
                  <a:srgbClr val="003F16"/>
                </a:solidFill>
              </a:rPr>
              <a:t>Photography</a:t>
            </a:r>
            <a:r>
              <a:rPr lang="en-GB" altLang="en-US" sz="1700" b="1" dirty="0"/>
              <a:t> – </a:t>
            </a:r>
            <a:r>
              <a:rPr lang="en-GB" altLang="en-US" sz="1700" dirty="0"/>
              <a:t>take photos of things outdoors at different times of the day. Look at how they change. Maybe you could take the same photo later on in the year to see how it has changed. </a:t>
            </a:r>
          </a:p>
        </p:txBody>
      </p:sp>
    </p:spTree>
    <p:extLst>
      <p:ext uri="{BB962C8B-B14F-4D97-AF65-F5344CB8AC3E}">
        <p14:creationId xmlns:p14="http://schemas.microsoft.com/office/powerpoint/2010/main" val="1908404177"/>
      </p:ext>
    </p:extLst>
  </p:cSld>
  <p:clrMapOvr>
    <a:masterClrMapping/>
  </p:clrMapOvr>
  <p:transition spd="slow">
    <p:fade/>
  </p:transition>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A1786ED3-4A83-4E52-97FB-5BB8F2F68775}" vid="{F1370A2B-D63B-458B-B1CD-13966C425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442</TotalTime>
  <Words>730</Words>
  <Application>Microsoft Office PowerPoint</Application>
  <PresentationFormat>On-screen Show (4:3)</PresentationFormat>
  <Paragraphs>43</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Tuffy</vt:lpstr>
      <vt:lpstr>Twinkl</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Thomas Boughton</dc:creator>
  <cp:lastModifiedBy>Sue Codd</cp:lastModifiedBy>
  <cp:revision>30</cp:revision>
  <dcterms:created xsi:type="dcterms:W3CDTF">2019-07-10T09:35:08Z</dcterms:created>
  <dcterms:modified xsi:type="dcterms:W3CDTF">2020-03-23T13:34:44Z</dcterms:modified>
</cp:coreProperties>
</file>