
<file path=[Content_Types].xml><?xml version="1.0" encoding="utf-8"?>
<Types xmlns="http://schemas.openxmlformats.org/package/2006/content-types">
  <Default Extension="png" ContentType="image/png"/>
  <Default Extension="bin" ContentType="application/vnd.ms-office.vbaPro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6" r:id="rId2"/>
    <p:sldId id="274" r:id="rId3"/>
    <p:sldId id="263" r:id="rId4"/>
    <p:sldId id="285" r:id="rId5"/>
    <p:sldId id="286" r:id="rId6"/>
    <p:sldId id="293" r:id="rId7"/>
    <p:sldId id="289" r:id="rId8"/>
    <p:sldId id="287" r:id="rId9"/>
    <p:sldId id="290" r:id="rId10"/>
    <p:sldId id="292" r:id="rId11"/>
    <p:sldId id="267" r:id="rId12"/>
  </p:sldIdLst>
  <p:sldSz cx="9144000" cy="6858000" type="screen4x3"/>
  <p:notesSz cx="6858000" cy="9144000"/>
  <p:embeddedFontLst>
    <p:embeddedFont>
      <p:font typeface="Twinkl SemiBold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Kalam" panose="020B0604020202020204" charset="0"/>
      <p:regular r:id="rId20"/>
    </p:embeddedFont>
    <p:embeddedFont>
      <p:font typeface="Sassoon Infant Rg" panose="02000503030000020003" charset="0"/>
      <p:regular r:id="rId21"/>
      <p:bold r:id="rId22"/>
    </p:embeddedFont>
    <p:embeddedFont>
      <p:font typeface="Tuffy" panose="020B0603060100000000" charset="0"/>
      <p:regular r:id="rId23"/>
      <p:bold r:id="rId24"/>
      <p:italic r:id="rId25"/>
      <p:boldItalic r:id="rId26"/>
    </p:embeddedFont>
    <p:embeddedFont>
      <p:font typeface="Twinkl" panose="020B060402020202020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DEF7"/>
    <a:srgbClr val="CEDF98"/>
    <a:srgbClr val="5688A7"/>
    <a:srgbClr val="ADC95D"/>
    <a:srgbClr val="DDFDFF"/>
    <a:srgbClr val="FFE100"/>
    <a:srgbClr val="FFECA7"/>
    <a:srgbClr val="5F94B4"/>
    <a:srgbClr val="4E809D"/>
    <a:srgbClr val="B9D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086" y="72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06/relationships/vbaProject" Target="vbaProject.bin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8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twinkl.co.uk/resource/t2-g-311-lines-of-latitude-and-longitude-teaching-pac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8" y="-26733"/>
            <a:ext cx="9148498" cy="6884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EE7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16879" y="6464797"/>
            <a:ext cx="4906844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Geography</a:t>
            </a: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Year 6</a:t>
            </a: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GB" altLang="en-US" sz="800" dirty="0">
                <a:solidFill>
                  <a:schemeClr val="bg1"/>
                </a:solidFill>
                <a:latin typeface="Twinkl" pitchFamily="2" charset="0"/>
              </a:rPr>
              <a:t>The Amazing Americas</a:t>
            </a: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GB" altLang="en-US" sz="800" dirty="0" smtClean="0">
                <a:solidFill>
                  <a:schemeClr val="bg1"/>
                </a:solidFill>
                <a:latin typeface="Twinkl" pitchFamily="2" charset="0"/>
              </a:rPr>
              <a:t>Location, Location </a:t>
            </a: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The Amazing </a:t>
            </a:r>
            <a:r>
              <a:rPr lang="en-GB" dirty="0"/>
              <a:t>Americas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Geography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 can use geographical terminology to describe the location of a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range </a:t>
            </a:r>
            <a:r>
              <a:rPr lang="en-GB" dirty="0"/>
              <a:t>of places across the Americas.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382133"/>
            <a:ext cx="7886700" cy="3019286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explain the meaning of key vocabulary relating to </a:t>
            </a:r>
            <a:br>
              <a:rPr lang="en-GB" dirty="0">
                <a:latin typeface="Twinkl" pitchFamily="50" charset="0"/>
              </a:rPr>
            </a:br>
            <a:r>
              <a:rPr lang="en-GB" dirty="0" smtClean="0">
                <a:latin typeface="Twinkl" pitchFamily="50" charset="0"/>
              </a:rPr>
              <a:t>geographical </a:t>
            </a:r>
            <a:r>
              <a:rPr lang="en-GB" dirty="0">
                <a:latin typeface="Twinkl" pitchFamily="50" charset="0"/>
              </a:rPr>
              <a:t>location.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explain how latitude affects the physical features of a geographical region. 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use maps and atlases to locate countries and regions </a:t>
            </a:r>
            <a:r>
              <a:rPr lang="en-GB" dirty="0" smtClean="0">
                <a:latin typeface="Twinkl" pitchFamily="50" charset="0"/>
              </a:rPr>
              <a:t/>
            </a:r>
            <a:br>
              <a:rPr lang="en-GB" dirty="0" smtClean="0">
                <a:latin typeface="Twinkl" pitchFamily="50" charset="0"/>
              </a:rPr>
            </a:br>
            <a:r>
              <a:rPr lang="en-GB" dirty="0" smtClean="0">
                <a:latin typeface="Twinkl" pitchFamily="50" charset="0"/>
              </a:rPr>
              <a:t>of </a:t>
            </a:r>
            <a:r>
              <a:rPr lang="en-GB" dirty="0">
                <a:latin typeface="Twinkl" pitchFamily="50" charset="0"/>
              </a:rPr>
              <a:t>the Americas.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tell you the geographical location and key characteristics of different places across the Americas.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912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00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 can use geographical terminology to describe the location of a range of places across the Americas.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382133"/>
            <a:ext cx="7886700" cy="3019286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explain the meaning of key vocabulary relating to </a:t>
            </a:r>
            <a:br>
              <a:rPr lang="en-GB" dirty="0">
                <a:latin typeface="Twinkl" pitchFamily="50" charset="0"/>
              </a:rPr>
            </a:br>
            <a:r>
              <a:rPr lang="en-GB" dirty="0" smtClean="0">
                <a:latin typeface="Twinkl" pitchFamily="50" charset="0"/>
              </a:rPr>
              <a:t>geographical </a:t>
            </a:r>
            <a:r>
              <a:rPr lang="en-GB" dirty="0">
                <a:latin typeface="Twinkl" pitchFamily="50" charset="0"/>
              </a:rPr>
              <a:t>location.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explain how latitude affects the physical features of a geographical region. 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use maps and atlases to locate countries and regions </a:t>
            </a:r>
            <a:r>
              <a:rPr lang="en-GB" dirty="0" smtClean="0">
                <a:latin typeface="Twinkl" pitchFamily="50" charset="0"/>
              </a:rPr>
              <a:t/>
            </a:r>
            <a:br>
              <a:rPr lang="en-GB" dirty="0" smtClean="0">
                <a:latin typeface="Twinkl" pitchFamily="50" charset="0"/>
              </a:rPr>
            </a:br>
            <a:r>
              <a:rPr lang="en-GB" dirty="0" smtClean="0">
                <a:latin typeface="Twinkl" pitchFamily="50" charset="0"/>
              </a:rPr>
              <a:t>of </a:t>
            </a:r>
            <a:r>
              <a:rPr lang="en-GB" dirty="0">
                <a:latin typeface="Twinkl" pitchFamily="50" charset="0"/>
              </a:rPr>
              <a:t>the Americas.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tell you the geographical location and key characteristics of different places across the Americas.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5" r="12995"/>
          <a:stretch/>
        </p:blipFill>
        <p:spPr>
          <a:xfrm>
            <a:off x="575733" y="1625600"/>
            <a:ext cx="7992534" cy="4682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867" y="614362"/>
            <a:ext cx="8321673" cy="994306"/>
          </a:xfrm>
        </p:spPr>
        <p:txBody>
          <a:bodyPr/>
          <a:lstStyle/>
          <a:p>
            <a:pPr algn="ctr"/>
            <a:r>
              <a:rPr lang="en-GB" dirty="0"/>
              <a:t>What Do You Think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It </a:t>
            </a:r>
            <a:r>
              <a:rPr lang="en-GB" dirty="0"/>
              <a:t>Looks Like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3" name="Talking Partn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912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156200" y="1794933"/>
            <a:ext cx="3335404" cy="567267"/>
            <a:chOff x="5156200" y="1794933"/>
            <a:chExt cx="3335404" cy="567267"/>
          </a:xfrm>
        </p:grpSpPr>
        <p:sp>
          <p:nvSpPr>
            <p:cNvPr id="10" name="Rectangle 9"/>
            <p:cNvSpPr/>
            <p:nvPr/>
          </p:nvSpPr>
          <p:spPr>
            <a:xfrm>
              <a:off x="5156200" y="1794933"/>
              <a:ext cx="3335404" cy="567267"/>
            </a:xfrm>
            <a:prstGeom prst="rect">
              <a:avLst/>
            </a:prstGeom>
            <a:solidFill>
              <a:srgbClr val="B0DE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95271" y="1893900"/>
              <a:ext cx="29963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GB" altLang="en-US" dirty="0">
                  <a:latin typeface="Twinkl" pitchFamily="50" charset="0"/>
                </a:rPr>
                <a:t>Divide your paper into two.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56200" y="2471791"/>
            <a:ext cx="3335404" cy="1022297"/>
            <a:chOff x="5156200" y="1794933"/>
            <a:chExt cx="3335404" cy="1022297"/>
          </a:xfrm>
        </p:grpSpPr>
        <p:sp>
          <p:nvSpPr>
            <p:cNvPr id="15" name="Rectangle 14"/>
            <p:cNvSpPr/>
            <p:nvPr/>
          </p:nvSpPr>
          <p:spPr>
            <a:xfrm>
              <a:off x="5156200" y="1794933"/>
              <a:ext cx="3335404" cy="1022297"/>
            </a:xfrm>
            <a:prstGeom prst="rect">
              <a:avLst/>
            </a:prstGeom>
            <a:solidFill>
              <a:srgbClr val="B0DE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24132" y="1851565"/>
              <a:ext cx="277320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en-GB" altLang="en-US" dirty="0">
                  <a:latin typeface="Twinkl" pitchFamily="50" charset="0"/>
                </a:rPr>
                <a:t>On one half, draw or </a:t>
              </a:r>
              <a:r>
                <a:rPr lang="en-GB" altLang="en-US" dirty="0" smtClean="0">
                  <a:latin typeface="Twinkl" pitchFamily="50" charset="0"/>
                </a:rPr>
                <a:t/>
              </a:r>
              <a:br>
                <a:rPr lang="en-GB" altLang="en-US" dirty="0" smtClean="0">
                  <a:latin typeface="Twinkl" pitchFamily="50" charset="0"/>
                </a:rPr>
              </a:br>
              <a:r>
                <a:rPr lang="en-GB" altLang="en-US" dirty="0" smtClean="0">
                  <a:latin typeface="Twinkl" pitchFamily="50" charset="0"/>
                </a:rPr>
                <a:t>write about </a:t>
              </a:r>
              <a:r>
                <a:rPr lang="en-GB" altLang="en-US" dirty="0">
                  <a:latin typeface="Twinkl" pitchFamily="50" charset="0"/>
                </a:rPr>
                <a:t>a </a:t>
              </a:r>
              <a:r>
                <a:rPr lang="en-GB" altLang="en-US" dirty="0" smtClean="0">
                  <a:latin typeface="Twinkl" pitchFamily="50" charset="0"/>
                </a:rPr>
                <a:t>place in </a:t>
              </a:r>
              <a:br>
                <a:rPr lang="en-GB" altLang="en-US" dirty="0" smtClean="0">
                  <a:latin typeface="Twinkl" pitchFamily="50" charset="0"/>
                </a:rPr>
              </a:br>
              <a:r>
                <a:rPr lang="en-GB" altLang="en-US" dirty="0" smtClean="0">
                  <a:latin typeface="Twinkl" pitchFamily="50" charset="0"/>
                </a:rPr>
                <a:t>North </a:t>
              </a:r>
              <a:r>
                <a:rPr lang="en-GB" altLang="en-US" dirty="0">
                  <a:latin typeface="Twinkl" pitchFamily="50" charset="0"/>
                </a:rPr>
                <a:t>America.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56200" y="3617966"/>
            <a:ext cx="3335404" cy="1022297"/>
            <a:chOff x="5156200" y="1794933"/>
            <a:chExt cx="3335404" cy="1022297"/>
          </a:xfrm>
        </p:grpSpPr>
        <p:sp>
          <p:nvSpPr>
            <p:cNvPr id="18" name="Rectangle 17"/>
            <p:cNvSpPr/>
            <p:nvPr/>
          </p:nvSpPr>
          <p:spPr>
            <a:xfrm>
              <a:off x="5156200" y="1794933"/>
              <a:ext cx="3335404" cy="1022297"/>
            </a:xfrm>
            <a:prstGeom prst="rect">
              <a:avLst/>
            </a:prstGeom>
            <a:solidFill>
              <a:srgbClr val="B0DE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24132" y="1851565"/>
              <a:ext cx="277320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en-GB" altLang="en-US" dirty="0">
                  <a:latin typeface="Twinkl" pitchFamily="50" charset="0"/>
                </a:rPr>
                <a:t>On the other half, draw or write about a place in South America.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56200" y="4762036"/>
            <a:ext cx="3335404" cy="702963"/>
            <a:chOff x="5156200" y="1794933"/>
            <a:chExt cx="3335404" cy="702963"/>
          </a:xfrm>
        </p:grpSpPr>
        <p:sp>
          <p:nvSpPr>
            <p:cNvPr id="21" name="Rectangle 20"/>
            <p:cNvSpPr/>
            <p:nvPr/>
          </p:nvSpPr>
          <p:spPr>
            <a:xfrm>
              <a:off x="5156200" y="1794933"/>
              <a:ext cx="3335404" cy="702963"/>
            </a:xfrm>
            <a:prstGeom prst="rect">
              <a:avLst/>
            </a:prstGeom>
            <a:solidFill>
              <a:srgbClr val="B0DE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524132" y="1809230"/>
              <a:ext cx="27732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latin typeface="Twinkl" pitchFamily="50" charset="0"/>
                </a:rPr>
                <a:t>Share your ideas with </a:t>
              </a:r>
              <a:r>
                <a:rPr lang="en-GB" altLang="en-US" dirty="0" smtClean="0">
                  <a:latin typeface="Twinkl" pitchFamily="50" charset="0"/>
                </a:rPr>
                <a:t/>
              </a:r>
              <a:br>
                <a:rPr lang="en-GB" altLang="en-US" dirty="0" smtClean="0">
                  <a:latin typeface="Twinkl" pitchFamily="50" charset="0"/>
                </a:rPr>
              </a:br>
              <a:r>
                <a:rPr lang="en-GB" altLang="en-US" dirty="0" smtClean="0">
                  <a:latin typeface="Twinkl" pitchFamily="50" charset="0"/>
                </a:rPr>
                <a:t>a </a:t>
              </a:r>
              <a:r>
                <a:rPr lang="en-GB" altLang="en-US" dirty="0">
                  <a:latin typeface="Twinkl" pitchFamily="50" charset="0"/>
                </a:rPr>
                <a:t>partner.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7"/>
          <a:stretch/>
        </p:blipFill>
        <p:spPr>
          <a:xfrm rot="5400000">
            <a:off x="823621" y="1466733"/>
            <a:ext cx="4541641" cy="4859378"/>
          </a:xfrm>
          <a:prstGeom prst="rect">
            <a:avLst/>
          </a:prstGeom>
          <a:effectLst>
            <a:outerShdw blurRad="50800" dist="25400" dir="108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67" y="2707032"/>
            <a:ext cx="4497986" cy="3184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59" y="3962798"/>
            <a:ext cx="2813709" cy="234526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76322" y="1866585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Kalam" panose="02000000000000000000" pitchFamily="2" charset="0"/>
                <a:cs typeface="Kalam" panose="02000000000000000000" pitchFamily="2" charset="0"/>
              </a:rPr>
              <a:t>How are the places similar?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72756" y="2298349"/>
            <a:ext cx="2494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Kalam" panose="02000000000000000000" pitchFamily="2" charset="0"/>
                <a:cs typeface="Kalam" panose="02000000000000000000" pitchFamily="2" charset="0"/>
              </a:rPr>
              <a:t>How are they different?</a:t>
            </a:r>
          </a:p>
        </p:txBody>
      </p:sp>
    </p:spTree>
    <p:extLst>
      <p:ext uri="{BB962C8B-B14F-4D97-AF65-F5344CB8AC3E}">
        <p14:creationId xmlns:p14="http://schemas.microsoft.com/office/powerpoint/2010/main" val="383740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78895"/>
            <a:ext cx="7598231" cy="994306"/>
          </a:xfrm>
        </p:spPr>
        <p:txBody>
          <a:bodyPr/>
          <a:lstStyle/>
          <a:p>
            <a:r>
              <a:rPr lang="en-GB" dirty="0"/>
              <a:t>Latitude and </a:t>
            </a:r>
            <a:r>
              <a:rPr lang="en-GB" dirty="0" smtClean="0"/>
              <a:t>Longitude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57199" y="2099734"/>
            <a:ext cx="8241508" cy="3318934"/>
          </a:xfrm>
          <a:prstGeom prst="rect">
            <a:avLst/>
          </a:prstGeom>
          <a:solidFill>
            <a:srgbClr val="B0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86" y="2310006"/>
            <a:ext cx="5651500" cy="293277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8731" y="1320800"/>
            <a:ext cx="8249976" cy="685800"/>
            <a:chOff x="448731" y="1320800"/>
            <a:chExt cx="8249976" cy="685800"/>
          </a:xfrm>
        </p:grpSpPr>
        <p:sp>
          <p:nvSpPr>
            <p:cNvPr id="8" name="Rectangle 7"/>
            <p:cNvSpPr/>
            <p:nvPr/>
          </p:nvSpPr>
          <p:spPr>
            <a:xfrm>
              <a:off x="448731" y="1320800"/>
              <a:ext cx="8249976" cy="685800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48731" y="1337734"/>
              <a:ext cx="82285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latin typeface="Twinkl" pitchFamily="50" charset="0"/>
                </a:rPr>
                <a:t>This world map shows the lines of latitude and longitude.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latin typeface="Twinkl" pitchFamily="50" charset="0"/>
                </a:rPr>
                <a:t>What do the lines of latitude and longitude tell us? 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15678" y="4721812"/>
            <a:ext cx="2071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winkl SemiBold" pitchFamily="2" charset="0"/>
              </a:rPr>
              <a:t>Antarctic Circle</a:t>
            </a:r>
            <a:endParaRPr lang="en-GB" sz="1600" dirty="0">
              <a:latin typeface="Twinkl SemiBold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78" y="2455538"/>
            <a:ext cx="1752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winkl SemiBold" pitchFamily="2" charset="0"/>
              </a:rPr>
              <a:t>Arctic Circle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678" y="3589924"/>
            <a:ext cx="2071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winkl SemiBold" pitchFamily="2" charset="0"/>
              </a:rPr>
              <a:t>Equator</a:t>
            </a:r>
            <a:endParaRPr lang="en-GB" sz="1600" dirty="0">
              <a:latin typeface="Twinkl SemiBold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678" y="3219092"/>
            <a:ext cx="2071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winkl SemiBold" pitchFamily="2" charset="0"/>
              </a:rPr>
              <a:t>Tropic of Cancer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678" y="3964620"/>
            <a:ext cx="2071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winkl SemiBold" pitchFamily="2" charset="0"/>
              </a:rPr>
              <a:t>Tropic of Capricorn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548869" y="3773220"/>
            <a:ext cx="1283231" cy="0"/>
          </a:xfrm>
          <a:prstGeom prst="straightConnector1">
            <a:avLst/>
          </a:prstGeom>
          <a:ln w="19050">
            <a:solidFill>
              <a:srgbClr val="2B34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7425" y="3421439"/>
            <a:ext cx="714378" cy="0"/>
          </a:xfrm>
          <a:prstGeom prst="straightConnector1">
            <a:avLst/>
          </a:prstGeom>
          <a:ln w="19050">
            <a:solidFill>
              <a:srgbClr val="2B34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534968" y="4145386"/>
            <a:ext cx="441594" cy="0"/>
          </a:xfrm>
          <a:prstGeom prst="straightConnector1">
            <a:avLst/>
          </a:prstGeom>
          <a:ln w="19050">
            <a:solidFill>
              <a:srgbClr val="2B34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892300" y="2646739"/>
            <a:ext cx="1596893" cy="0"/>
          </a:xfrm>
          <a:prstGeom prst="straightConnector1">
            <a:avLst/>
          </a:prstGeom>
          <a:ln w="19050">
            <a:solidFill>
              <a:srgbClr val="2B34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190484" y="4921628"/>
            <a:ext cx="1298709" cy="0"/>
          </a:xfrm>
          <a:prstGeom prst="straightConnector1">
            <a:avLst/>
          </a:prstGeom>
          <a:ln w="19050">
            <a:solidFill>
              <a:srgbClr val="2B34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793869" y="5509266"/>
            <a:ext cx="5538264" cy="703946"/>
            <a:chOff x="1793869" y="5509266"/>
            <a:chExt cx="5538264" cy="703946"/>
          </a:xfrm>
        </p:grpSpPr>
        <p:sp>
          <p:nvSpPr>
            <p:cNvPr id="3" name="Rectangle 2"/>
            <p:cNvSpPr/>
            <p:nvPr/>
          </p:nvSpPr>
          <p:spPr>
            <a:xfrm>
              <a:off x="1793869" y="5509266"/>
              <a:ext cx="5538264" cy="703946"/>
            </a:xfrm>
            <a:prstGeom prst="rect">
              <a:avLst/>
            </a:prstGeom>
            <a:solidFill>
              <a:srgbClr val="B0DE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76710" y="5676573"/>
              <a:ext cx="49725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latin typeface="Twinkl" pitchFamily="50" charset="0"/>
                </a:rPr>
                <a:t>(You can revise latitude and longitude </a:t>
              </a:r>
              <a:r>
                <a:rPr lang="en-GB" altLang="en-US" dirty="0">
                  <a:latin typeface="Twinkl" pitchFamily="50" charset="0"/>
                  <a:hlinkClick r:id="rId4"/>
                </a:rPr>
                <a:t>here</a:t>
              </a:r>
              <a:r>
                <a:rPr lang="en-GB" altLang="en-US" dirty="0">
                  <a:latin typeface="Twinkl" pitchFamily="50" charset="0"/>
                </a:rPr>
                <a:t>.)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48731" y="5502658"/>
            <a:ext cx="8249976" cy="685800"/>
            <a:chOff x="448731" y="1312333"/>
            <a:chExt cx="8249976" cy="685800"/>
          </a:xfrm>
        </p:grpSpPr>
        <p:sp>
          <p:nvSpPr>
            <p:cNvPr id="36" name="Rectangle 35"/>
            <p:cNvSpPr/>
            <p:nvPr/>
          </p:nvSpPr>
          <p:spPr>
            <a:xfrm>
              <a:off x="448731" y="1312333"/>
              <a:ext cx="8249976" cy="685800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48731" y="1481666"/>
              <a:ext cx="82285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latin typeface="Twinkl" pitchFamily="50" charset="0"/>
                </a:rPr>
                <a:t>Which lines of latitude and longitude do North and South America cross?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44230" y="5513856"/>
            <a:ext cx="8249976" cy="685800"/>
            <a:chOff x="448731" y="1320800"/>
            <a:chExt cx="8249976" cy="685800"/>
          </a:xfrm>
        </p:grpSpPr>
        <p:sp>
          <p:nvSpPr>
            <p:cNvPr id="39" name="Rectangle 38"/>
            <p:cNvSpPr/>
            <p:nvPr/>
          </p:nvSpPr>
          <p:spPr>
            <a:xfrm>
              <a:off x="448731" y="1320800"/>
              <a:ext cx="8249976" cy="685800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48731" y="1481666"/>
              <a:ext cx="82285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latin typeface="Twinkl" pitchFamily="50" charset="0"/>
                </a:rPr>
                <a:t>Will the places in each land mass look the same</a:t>
              </a:r>
              <a:r>
                <a:rPr lang="en-GB" altLang="en-US" dirty="0" smtClean="0">
                  <a:latin typeface="Twinkl" pitchFamily="50" charset="0"/>
                </a:rPr>
                <a:t>? </a:t>
              </a:r>
              <a:r>
                <a:rPr lang="en-GB" altLang="en-US" dirty="0">
                  <a:latin typeface="Twinkl" pitchFamily="50" charset="0"/>
                </a:rPr>
                <a:t>Why/Why not?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216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Climate </a:t>
            </a:r>
            <a:r>
              <a:rPr lang="en-GB" dirty="0" smtClean="0"/>
              <a:t>Zones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57199" y="2099734"/>
            <a:ext cx="8241508" cy="3318934"/>
          </a:xfrm>
          <a:prstGeom prst="rect">
            <a:avLst/>
          </a:prstGeom>
          <a:solidFill>
            <a:srgbClr val="B0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86" y="2310006"/>
            <a:ext cx="5651500" cy="2932779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448731" y="1320800"/>
            <a:ext cx="8249976" cy="685800"/>
            <a:chOff x="448731" y="1320800"/>
            <a:chExt cx="8249976" cy="685800"/>
          </a:xfrm>
        </p:grpSpPr>
        <p:sp>
          <p:nvSpPr>
            <p:cNvPr id="6" name="Rectangle 5"/>
            <p:cNvSpPr/>
            <p:nvPr/>
          </p:nvSpPr>
          <p:spPr>
            <a:xfrm>
              <a:off x="448731" y="1320800"/>
              <a:ext cx="8249976" cy="685800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48731" y="1337734"/>
              <a:ext cx="82285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GB" altLang="en-US" dirty="0">
                  <a:latin typeface="Twinkl" pitchFamily="50" charset="0"/>
                </a:rPr>
                <a:t>What are the features of the different climate zones?</a:t>
              </a:r>
            </a:p>
            <a:p>
              <a:pPr algn="ctr">
                <a:buNone/>
              </a:pPr>
              <a:r>
                <a:rPr lang="en-GB" altLang="en-US" dirty="0">
                  <a:latin typeface="Twinkl" pitchFamily="50" charset="0"/>
                </a:rPr>
                <a:t>What impact does the climate zone have on a place?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15678" y="4721812"/>
            <a:ext cx="2071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winkl SemiBold" pitchFamily="2" charset="0"/>
              </a:rPr>
              <a:t>Antarctic Circle</a:t>
            </a:r>
            <a:endParaRPr lang="en-GB" sz="1600" dirty="0">
              <a:latin typeface="Twinkl SemiBold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78" y="2455538"/>
            <a:ext cx="1752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winkl SemiBold" pitchFamily="2" charset="0"/>
              </a:rPr>
              <a:t>Arctic Circle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678" y="3589924"/>
            <a:ext cx="2071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winkl SemiBold" pitchFamily="2" charset="0"/>
              </a:rPr>
              <a:t>Equator</a:t>
            </a:r>
            <a:endParaRPr lang="en-GB" sz="1600" dirty="0">
              <a:latin typeface="Twinkl SemiBold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678" y="3219092"/>
            <a:ext cx="2071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winkl SemiBold" pitchFamily="2" charset="0"/>
              </a:rPr>
              <a:t>Tropic of Cancer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678" y="3964620"/>
            <a:ext cx="2071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winkl SemiBold" pitchFamily="2" charset="0"/>
              </a:rPr>
              <a:t>Tropic of Capricorn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548869" y="3773220"/>
            <a:ext cx="1283231" cy="0"/>
          </a:xfrm>
          <a:prstGeom prst="straightConnector1">
            <a:avLst/>
          </a:prstGeom>
          <a:ln w="19050">
            <a:solidFill>
              <a:srgbClr val="2B34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257425" y="3421439"/>
            <a:ext cx="714378" cy="0"/>
          </a:xfrm>
          <a:prstGeom prst="straightConnector1">
            <a:avLst/>
          </a:prstGeom>
          <a:ln w="19050">
            <a:solidFill>
              <a:srgbClr val="2B34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892300" y="2646739"/>
            <a:ext cx="1596893" cy="0"/>
          </a:xfrm>
          <a:prstGeom prst="straightConnector1">
            <a:avLst/>
          </a:prstGeom>
          <a:ln w="19050">
            <a:solidFill>
              <a:srgbClr val="2B34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190484" y="4913161"/>
            <a:ext cx="1298709" cy="0"/>
          </a:xfrm>
          <a:prstGeom prst="straightConnector1">
            <a:avLst/>
          </a:prstGeom>
          <a:ln w="19050">
            <a:solidFill>
              <a:srgbClr val="2B34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kills"/>
          <p:cNvSpPr/>
          <p:nvPr/>
        </p:nvSpPr>
        <p:spPr>
          <a:xfrm>
            <a:off x="621388" y="5981495"/>
            <a:ext cx="1342879" cy="431306"/>
          </a:xfrm>
          <a:prstGeom prst="rect">
            <a:avLst/>
          </a:prstGeom>
          <a:solidFill>
            <a:srgbClr val="CED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2" name="Skills"/>
          <p:cNvSpPr/>
          <p:nvPr/>
        </p:nvSpPr>
        <p:spPr>
          <a:xfrm>
            <a:off x="2241094" y="5974086"/>
            <a:ext cx="1342879" cy="431306"/>
          </a:xfrm>
          <a:prstGeom prst="rect">
            <a:avLst/>
          </a:prstGeom>
          <a:solidFill>
            <a:srgbClr val="CED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Skills"/>
          <p:cNvSpPr/>
          <p:nvPr/>
        </p:nvSpPr>
        <p:spPr>
          <a:xfrm>
            <a:off x="3883114" y="5972786"/>
            <a:ext cx="1342879" cy="431306"/>
          </a:xfrm>
          <a:prstGeom prst="rect">
            <a:avLst/>
          </a:prstGeom>
          <a:solidFill>
            <a:srgbClr val="CED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3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0" name="Skills"/>
          <p:cNvSpPr/>
          <p:nvPr/>
        </p:nvSpPr>
        <p:spPr>
          <a:xfrm>
            <a:off x="5529677" y="5974086"/>
            <a:ext cx="1342879" cy="431306"/>
          </a:xfrm>
          <a:prstGeom prst="rect">
            <a:avLst/>
          </a:prstGeom>
          <a:solidFill>
            <a:srgbClr val="CED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4" name="Skills"/>
          <p:cNvSpPr/>
          <p:nvPr/>
        </p:nvSpPr>
        <p:spPr>
          <a:xfrm>
            <a:off x="7203582" y="5981495"/>
            <a:ext cx="1342879" cy="431306"/>
          </a:xfrm>
          <a:prstGeom prst="rect">
            <a:avLst/>
          </a:prstGeom>
          <a:solidFill>
            <a:srgbClr val="CED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5</a:t>
            </a:r>
            <a:endParaRPr lang="en-GB" b="1" dirty="0">
              <a:solidFill>
                <a:schemeClr val="tx1"/>
              </a:solidFill>
            </a:endParaRPr>
          </a:p>
        </p:txBody>
      </p:sp>
      <p:grpSp>
        <p:nvGrpSpPr>
          <p:cNvPr id="31" name="Skills Box"/>
          <p:cNvGrpSpPr/>
          <p:nvPr/>
        </p:nvGrpSpPr>
        <p:grpSpPr>
          <a:xfrm>
            <a:off x="619427" y="3991346"/>
            <a:ext cx="2616005" cy="1993690"/>
            <a:chOff x="5268989" y="8285664"/>
            <a:chExt cx="2616005" cy="1993690"/>
          </a:xfrm>
        </p:grpSpPr>
        <p:sp>
          <p:nvSpPr>
            <p:cNvPr id="32" name="Rounded Rectangle 31"/>
            <p:cNvSpPr/>
            <p:nvPr/>
          </p:nvSpPr>
          <p:spPr>
            <a:xfrm>
              <a:off x="5270950" y="8713918"/>
              <a:ext cx="2614044" cy="156543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rgbClr val="CEDF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tx1"/>
                  </a:solidFill>
                  <a:latin typeface="Twinkl SemiBold" pitchFamily="2" charset="0"/>
                </a:rPr>
                <a:t>Antarctic </a:t>
              </a:r>
              <a:r>
                <a:rPr lang="en-GB" dirty="0" smtClean="0">
                  <a:solidFill>
                    <a:schemeClr val="tx1"/>
                  </a:solidFill>
                  <a:latin typeface="Twinkl SemiBold" pitchFamily="2" charset="0"/>
                </a:rPr>
                <a:t>Circle: </a:t>
              </a:r>
              <a:r>
                <a:rPr lang="en-GB" dirty="0">
                  <a:solidFill>
                    <a:schemeClr val="tx1"/>
                  </a:solidFill>
                </a:rPr>
                <a:t>A</a:t>
              </a:r>
              <a:r>
                <a:rPr lang="en-GB" dirty="0" smtClean="0">
                  <a:solidFill>
                    <a:schemeClr val="tx1"/>
                  </a:solidFill>
                </a:rPr>
                <a:t>n </a:t>
              </a:r>
              <a:r>
                <a:rPr lang="en-GB" dirty="0">
                  <a:solidFill>
                    <a:schemeClr val="tx1"/>
                  </a:solidFill>
                </a:rPr>
                <a:t>imaginary line around the southernmost part of the Earth.  Circles the South Pole.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68989" y="8285664"/>
              <a:ext cx="1742131" cy="431306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tx1"/>
                  </a:solidFill>
                </a:rPr>
                <a:t>Close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49477" y="1320800"/>
            <a:ext cx="8249976" cy="685800"/>
            <a:chOff x="448731" y="1320800"/>
            <a:chExt cx="8249976" cy="685800"/>
          </a:xfrm>
        </p:grpSpPr>
        <p:sp>
          <p:nvSpPr>
            <p:cNvPr id="49" name="Rectangle 48"/>
            <p:cNvSpPr/>
            <p:nvPr/>
          </p:nvSpPr>
          <p:spPr>
            <a:xfrm>
              <a:off x="448731" y="1320800"/>
              <a:ext cx="8249976" cy="685800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48731" y="1337734"/>
              <a:ext cx="82285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GB" altLang="en-US" dirty="0">
                  <a:latin typeface="Twinkl" pitchFamily="50" charset="0"/>
                </a:rPr>
                <a:t>What do you know about these areas? 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GB" altLang="en-US" dirty="0">
                  <a:latin typeface="Twinkl" pitchFamily="50" charset="0"/>
                </a:rPr>
                <a:t>Click each of the areas to find out </a:t>
              </a:r>
              <a:r>
                <a:rPr lang="en-GB" altLang="en-US" dirty="0" smtClean="0">
                  <a:latin typeface="Twinkl" pitchFamily="50" charset="0"/>
                </a:rPr>
                <a:t>more.</a:t>
              </a:r>
              <a:endParaRPr lang="en-GB" altLang="en-US" dirty="0">
                <a:latin typeface="Twinkl" pitchFamily="50" charset="0"/>
              </a:endParaRPr>
            </a:p>
          </p:txBody>
        </p:sp>
      </p:grpSp>
      <p:grpSp>
        <p:nvGrpSpPr>
          <p:cNvPr id="53" name="Skills Box"/>
          <p:cNvGrpSpPr/>
          <p:nvPr/>
        </p:nvGrpSpPr>
        <p:grpSpPr>
          <a:xfrm>
            <a:off x="2239133" y="3983937"/>
            <a:ext cx="2616005" cy="1993690"/>
            <a:chOff x="5268989" y="8285664"/>
            <a:chExt cx="2616005" cy="1993690"/>
          </a:xfrm>
        </p:grpSpPr>
        <p:sp>
          <p:nvSpPr>
            <p:cNvPr id="54" name="Rounded Rectangle 53"/>
            <p:cNvSpPr/>
            <p:nvPr/>
          </p:nvSpPr>
          <p:spPr>
            <a:xfrm>
              <a:off x="5270950" y="8713918"/>
              <a:ext cx="2614044" cy="156543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rgbClr val="CEDF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tx1"/>
                  </a:solidFill>
                  <a:latin typeface="Twinkl SemiBold" pitchFamily="2" charset="0"/>
                </a:rPr>
                <a:t>Arctic </a:t>
              </a:r>
              <a:r>
                <a:rPr lang="en-GB" dirty="0" smtClean="0">
                  <a:solidFill>
                    <a:schemeClr val="tx1"/>
                  </a:solidFill>
                  <a:latin typeface="Twinkl SemiBold" pitchFamily="2" charset="0"/>
                </a:rPr>
                <a:t>Circle: </a:t>
              </a:r>
              <a:r>
                <a:rPr lang="en-GB" dirty="0">
                  <a:solidFill>
                    <a:schemeClr val="tx1"/>
                  </a:solidFill>
                </a:rPr>
                <a:t>A</a:t>
              </a:r>
              <a:r>
                <a:rPr lang="en-GB" dirty="0" smtClean="0">
                  <a:solidFill>
                    <a:schemeClr val="tx1"/>
                  </a:solidFill>
                </a:rPr>
                <a:t>n </a:t>
              </a:r>
              <a:r>
                <a:rPr lang="en-GB" dirty="0">
                  <a:solidFill>
                    <a:schemeClr val="tx1"/>
                  </a:solidFill>
                </a:rPr>
                <a:t>imaginary line around the northernmost part of the Earth.  Circles the North Pole.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268989" y="8285664"/>
              <a:ext cx="1742131" cy="431306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tx1"/>
                  </a:solidFill>
                </a:rPr>
                <a:t>Close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Skills Box"/>
          <p:cNvGrpSpPr/>
          <p:nvPr/>
        </p:nvGrpSpPr>
        <p:grpSpPr>
          <a:xfrm>
            <a:off x="3881153" y="3991346"/>
            <a:ext cx="3719719" cy="1993690"/>
            <a:chOff x="5268989" y="8285664"/>
            <a:chExt cx="3719719" cy="1993690"/>
          </a:xfrm>
        </p:grpSpPr>
        <p:sp>
          <p:nvSpPr>
            <p:cNvPr id="58" name="Rounded Rectangle 57"/>
            <p:cNvSpPr/>
            <p:nvPr/>
          </p:nvSpPr>
          <p:spPr>
            <a:xfrm>
              <a:off x="5270949" y="8713918"/>
              <a:ext cx="3717759" cy="156543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rgbClr val="CEDF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tx1"/>
                  </a:solidFill>
                  <a:latin typeface="Twinkl SemiBold" pitchFamily="2" charset="0"/>
                </a:rPr>
                <a:t>Tropic of </a:t>
              </a:r>
              <a:r>
                <a:rPr lang="en-GB" dirty="0" smtClean="0">
                  <a:solidFill>
                    <a:schemeClr val="tx1"/>
                  </a:solidFill>
                  <a:latin typeface="Twinkl SemiBold" pitchFamily="2" charset="0"/>
                </a:rPr>
                <a:t>Capricorn: </a:t>
              </a:r>
              <a:r>
                <a:rPr lang="en-GB" dirty="0">
                  <a:solidFill>
                    <a:schemeClr val="tx1"/>
                  </a:solidFill>
                </a:rPr>
                <a:t>A</a:t>
              </a:r>
              <a:r>
                <a:rPr lang="en-GB" dirty="0" smtClean="0">
                  <a:solidFill>
                    <a:schemeClr val="tx1"/>
                  </a:solidFill>
                </a:rPr>
                <a:t>n </a:t>
              </a:r>
              <a:r>
                <a:rPr lang="en-GB" dirty="0">
                  <a:solidFill>
                    <a:schemeClr val="tx1"/>
                  </a:solidFill>
                </a:rPr>
                <a:t>imaginary line around the globe at latitude 24° south. The sun is directly above this line at the solstice around </a:t>
              </a:r>
              <a:r>
                <a:rPr lang="en-GB" dirty="0" smtClean="0">
                  <a:solidFill>
                    <a:schemeClr val="tx1"/>
                  </a:solidFill>
                </a:rPr>
                <a:t>21</a:t>
              </a:r>
              <a:r>
                <a:rPr lang="en-GB" baseline="30000" dirty="0" smtClean="0">
                  <a:solidFill>
                    <a:schemeClr val="tx1"/>
                  </a:solidFill>
                </a:rPr>
                <a:t>st</a:t>
              </a:r>
              <a:r>
                <a:rPr lang="en-GB" dirty="0" smtClean="0">
                  <a:solidFill>
                    <a:schemeClr val="tx1"/>
                  </a:solidFill>
                </a:rPr>
                <a:t> December</a:t>
              </a:r>
              <a:r>
                <a:rPr lang="en-GB" dirty="0">
                  <a:solidFill>
                    <a:schemeClr val="tx1"/>
                  </a:solidFill>
                </a:rPr>
                <a:t>. 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268989" y="8285664"/>
              <a:ext cx="1742131" cy="431306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tx1"/>
                  </a:solidFill>
                </a:rPr>
                <a:t>Close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1" name="Skills Box"/>
          <p:cNvGrpSpPr/>
          <p:nvPr/>
        </p:nvGrpSpPr>
        <p:grpSpPr>
          <a:xfrm>
            <a:off x="3326076" y="3983937"/>
            <a:ext cx="3545835" cy="2007592"/>
            <a:chOff x="3067349" y="8285664"/>
            <a:chExt cx="3545835" cy="2007592"/>
          </a:xfrm>
        </p:grpSpPr>
        <p:sp>
          <p:nvSpPr>
            <p:cNvPr id="62" name="Rounded Rectangle 61"/>
            <p:cNvSpPr/>
            <p:nvPr/>
          </p:nvSpPr>
          <p:spPr>
            <a:xfrm>
              <a:off x="3067349" y="8727820"/>
              <a:ext cx="3532600" cy="156543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rgbClr val="CEDF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smtClean="0">
                  <a:solidFill>
                    <a:schemeClr val="tx1"/>
                  </a:solidFill>
                  <a:latin typeface="Twinkl SemiBold" pitchFamily="2" charset="0"/>
                </a:rPr>
                <a:t>Equator: </a:t>
              </a:r>
              <a:r>
                <a:rPr lang="en-GB" dirty="0">
                  <a:solidFill>
                    <a:schemeClr val="tx1"/>
                  </a:solidFill>
                </a:rPr>
                <a:t>A</a:t>
              </a:r>
              <a:r>
                <a:rPr lang="en-GB" dirty="0" smtClean="0">
                  <a:solidFill>
                    <a:schemeClr val="tx1"/>
                  </a:solidFill>
                </a:rPr>
                <a:t>n </a:t>
              </a:r>
              <a:r>
                <a:rPr lang="en-GB" dirty="0">
                  <a:solidFill>
                    <a:schemeClr val="tx1"/>
                  </a:solidFill>
                </a:rPr>
                <a:t>imaginary line around the globe at latitude 0° north. The sun is directly above this line around </a:t>
              </a:r>
              <a:r>
                <a:rPr lang="en-GB" dirty="0" smtClean="0">
                  <a:solidFill>
                    <a:schemeClr val="tx1"/>
                  </a:solidFill>
                </a:rPr>
                <a:t>20</a:t>
              </a:r>
              <a:r>
                <a:rPr lang="en-GB" baseline="30000" dirty="0" smtClean="0">
                  <a:solidFill>
                    <a:schemeClr val="tx1"/>
                  </a:solidFill>
                </a:rPr>
                <a:t>th</a:t>
              </a:r>
              <a:r>
                <a:rPr lang="en-GB" dirty="0" smtClean="0">
                  <a:solidFill>
                    <a:schemeClr val="tx1"/>
                  </a:solidFill>
                </a:rPr>
                <a:t> March </a:t>
              </a:r>
              <a:r>
                <a:rPr lang="en-GB" dirty="0">
                  <a:solidFill>
                    <a:schemeClr val="tx1"/>
                  </a:solidFill>
                </a:rPr>
                <a:t>and </a:t>
              </a:r>
              <a:r>
                <a:rPr lang="en-GB" dirty="0" smtClean="0">
                  <a:solidFill>
                    <a:schemeClr val="tx1"/>
                  </a:solidFill>
                </a:rPr>
                <a:t>23</a:t>
              </a:r>
              <a:r>
                <a:rPr lang="en-GB" baseline="30000" dirty="0" smtClean="0">
                  <a:solidFill>
                    <a:schemeClr val="tx1"/>
                  </a:solidFill>
                </a:rPr>
                <a:t>rd</a:t>
              </a:r>
              <a:r>
                <a:rPr lang="en-GB" dirty="0" smtClean="0">
                  <a:solidFill>
                    <a:schemeClr val="tx1"/>
                  </a:solidFill>
                </a:rPr>
                <a:t> </a:t>
              </a:r>
              <a:r>
                <a:rPr lang="en-GB" dirty="0">
                  <a:solidFill>
                    <a:schemeClr val="tx1"/>
                  </a:solidFill>
                </a:rPr>
                <a:t>September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71053" y="8285664"/>
              <a:ext cx="1742131" cy="431306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tx1"/>
                  </a:solidFill>
                </a:rPr>
                <a:t>Close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Skills Box"/>
          <p:cNvGrpSpPr/>
          <p:nvPr/>
        </p:nvGrpSpPr>
        <p:grpSpPr>
          <a:xfrm>
            <a:off x="4999981" y="3999813"/>
            <a:ext cx="3545835" cy="1999125"/>
            <a:chOff x="3067349" y="8294131"/>
            <a:chExt cx="3545835" cy="1999125"/>
          </a:xfrm>
        </p:grpSpPr>
        <p:sp>
          <p:nvSpPr>
            <p:cNvPr id="66" name="Rounded Rectangle 65"/>
            <p:cNvSpPr/>
            <p:nvPr/>
          </p:nvSpPr>
          <p:spPr>
            <a:xfrm>
              <a:off x="3067349" y="8727820"/>
              <a:ext cx="3532600" cy="156543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rgbClr val="CEDF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tx1"/>
                  </a:solidFill>
                  <a:latin typeface="Twinkl SemiBold" pitchFamily="2" charset="0"/>
                </a:rPr>
                <a:t>Tropic of </a:t>
              </a:r>
              <a:r>
                <a:rPr lang="en-GB" dirty="0" smtClean="0">
                  <a:solidFill>
                    <a:schemeClr val="tx1"/>
                  </a:solidFill>
                  <a:latin typeface="Twinkl SemiBold" pitchFamily="2" charset="0"/>
                </a:rPr>
                <a:t>Cancer: </a:t>
              </a:r>
              <a:r>
                <a:rPr lang="en-GB" dirty="0">
                  <a:solidFill>
                    <a:schemeClr val="tx1"/>
                  </a:solidFill>
                </a:rPr>
                <a:t>an imaginary line around the globe at latitude 24° north. The sun is directly above this line at the solstice around </a:t>
              </a:r>
              <a:r>
                <a:rPr lang="en-GB" dirty="0" smtClean="0">
                  <a:solidFill>
                    <a:schemeClr val="tx1"/>
                  </a:solidFill>
                </a:rPr>
                <a:t>21</a:t>
              </a:r>
              <a:r>
                <a:rPr lang="en-GB" baseline="30000" dirty="0" smtClean="0">
                  <a:solidFill>
                    <a:schemeClr val="tx1"/>
                  </a:solidFill>
                </a:rPr>
                <a:t>st</a:t>
              </a:r>
              <a:r>
                <a:rPr lang="en-GB" dirty="0" smtClean="0">
                  <a:solidFill>
                    <a:schemeClr val="tx1"/>
                  </a:solidFill>
                </a:rPr>
                <a:t> June</a:t>
              </a:r>
              <a:r>
                <a:rPr lang="en-GB" dirty="0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871053" y="8294131"/>
              <a:ext cx="1742131" cy="431306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tx1"/>
                  </a:solidFill>
                </a:rPr>
                <a:t>Close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1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6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Vocabulary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92" b="17160"/>
          <a:stretch/>
        </p:blipFill>
        <p:spPr>
          <a:xfrm>
            <a:off x="530411" y="1481910"/>
            <a:ext cx="4825359" cy="4823096"/>
          </a:xfrm>
          <a:prstGeom prst="roundRect">
            <a:avLst>
              <a:gd name="adj" fmla="val 2410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76224" r="49238"/>
          <a:stretch/>
        </p:blipFill>
        <p:spPr>
          <a:xfrm>
            <a:off x="531223" y="5016137"/>
            <a:ext cx="1458334" cy="145868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789714" y="1473201"/>
            <a:ext cx="3688079" cy="4831806"/>
            <a:chOff x="4789714" y="1473201"/>
            <a:chExt cx="3688079" cy="4831806"/>
          </a:xfrm>
        </p:grpSpPr>
        <p:sp>
          <p:nvSpPr>
            <p:cNvPr id="7" name="Rectangle 6"/>
            <p:cNvSpPr/>
            <p:nvPr/>
          </p:nvSpPr>
          <p:spPr>
            <a:xfrm>
              <a:off x="4789714" y="1473201"/>
              <a:ext cx="3688079" cy="4831805"/>
            </a:xfrm>
            <a:prstGeom prst="rect">
              <a:avLst/>
            </a:prstGeom>
            <a:solidFill>
              <a:srgbClr val="B0DE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103573" y="1572089"/>
              <a:ext cx="305235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Work with a partner to complete the </a:t>
              </a:r>
              <a:r>
                <a:rPr lang="en-GB" dirty="0">
                  <a:solidFill>
                    <a:srgbClr val="0070C0"/>
                  </a:solidFill>
                  <a:latin typeface="Twinkl" pitchFamily="50" charset="0"/>
                </a:rPr>
                <a:t>Word Search Activity Sheet</a:t>
              </a:r>
              <a:r>
                <a:rPr lang="en-GB" dirty="0">
                  <a:latin typeface="Twinkl" pitchFamily="50" charset="0"/>
                </a:rPr>
                <a:t>. Then write a definition of each of the key words found. 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721"/>
            <a:stretch/>
          </p:blipFill>
          <p:spPr>
            <a:xfrm>
              <a:off x="4969427" y="3127798"/>
              <a:ext cx="3338550" cy="3177209"/>
            </a:xfrm>
            <a:prstGeom prst="rect">
              <a:avLst/>
            </a:prstGeom>
            <a:effectLst>
              <a:outerShdw blurRad="50800" dist="25400" dir="16920000" algn="ctr" rotWithShape="0">
                <a:srgbClr val="000000">
                  <a:alpha val="43137"/>
                </a:srgbClr>
              </a:outerShdw>
            </a:effectLst>
          </p:spPr>
        </p:pic>
      </p:grpSp>
      <p:pic>
        <p:nvPicPr>
          <p:cNvPr id="13" name="Pai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3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550399" y="2625913"/>
            <a:ext cx="2971800" cy="2704358"/>
            <a:chOff x="5511796" y="2641309"/>
            <a:chExt cx="2971800" cy="2704358"/>
          </a:xfrm>
        </p:grpSpPr>
        <p:sp>
          <p:nvSpPr>
            <p:cNvPr id="27" name="Rectangle 26"/>
            <p:cNvSpPr/>
            <p:nvPr/>
          </p:nvSpPr>
          <p:spPr>
            <a:xfrm>
              <a:off x="5511796" y="2641309"/>
              <a:ext cx="2971800" cy="2704358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16561" y="2952044"/>
              <a:ext cx="2867035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latin typeface="Twinkl" pitchFamily="50" charset="0"/>
                </a:rPr>
                <a:t>Use maps, atlases, information books and </a:t>
              </a:r>
              <a:r>
                <a:rPr lang="en-GB" altLang="en-US" dirty="0" smtClean="0">
                  <a:latin typeface="Twinkl" pitchFamily="50" charset="0"/>
                </a:rPr>
                <a:t/>
              </a:r>
              <a:br>
                <a:rPr lang="en-GB" altLang="en-US" dirty="0" smtClean="0">
                  <a:latin typeface="Twinkl" pitchFamily="50" charset="0"/>
                </a:rPr>
              </a:br>
              <a:r>
                <a:rPr lang="en-GB" altLang="en-US" dirty="0" smtClean="0">
                  <a:latin typeface="Twinkl" pitchFamily="50" charset="0"/>
                </a:rPr>
                <a:t>the </a:t>
              </a:r>
              <a:r>
                <a:rPr lang="en-GB" altLang="en-US" dirty="0">
                  <a:latin typeface="Twinkl" pitchFamily="50" charset="0"/>
                </a:rPr>
                <a:t>internet to help you complete the </a:t>
              </a:r>
              <a:r>
                <a:rPr lang="en-GB" altLang="en-US" dirty="0">
                  <a:solidFill>
                    <a:srgbClr val="0070C0"/>
                  </a:solidFill>
                  <a:latin typeface="Twinkl" pitchFamily="50" charset="0"/>
                </a:rPr>
                <a:t>Geographical Locations and Characteristics Activity Sheet</a:t>
              </a:r>
              <a:r>
                <a:rPr lang="en-GB" altLang="en-US" dirty="0">
                  <a:latin typeface="Twinkl" pitchFamily="50" charset="0"/>
                </a:rPr>
                <a:t>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511796" y="1950244"/>
            <a:ext cx="2971800" cy="4086488"/>
            <a:chOff x="5511796" y="1950244"/>
            <a:chExt cx="2971800" cy="4086488"/>
          </a:xfrm>
        </p:grpSpPr>
        <p:sp>
          <p:nvSpPr>
            <p:cNvPr id="21" name="Rectangle 20"/>
            <p:cNvSpPr/>
            <p:nvPr/>
          </p:nvSpPr>
          <p:spPr>
            <a:xfrm>
              <a:off x="5511796" y="1950244"/>
              <a:ext cx="2971800" cy="4086488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16561" y="2269932"/>
              <a:ext cx="2867035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latin typeface="Twinkl" pitchFamily="50" charset="0"/>
                </a:rPr>
                <a:t>Unlike the United Kingdom, the Americas cover a huge area of the globe, extending over several lines of latitude and longitude. This </a:t>
              </a:r>
              <a:r>
                <a:rPr lang="en-GB" altLang="en-US" dirty="0" smtClean="0">
                  <a:latin typeface="Twinkl" pitchFamily="50" charset="0"/>
                </a:rPr>
                <a:t>means </a:t>
              </a:r>
              <a:r>
                <a:rPr lang="en-GB" altLang="en-US" dirty="0">
                  <a:latin typeface="Twinkl" pitchFamily="50" charset="0"/>
                </a:rPr>
                <a:t>that the characteristics of different countries and regions vary significantly. These will include temperature, rainfall, vegetation and land use.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574764"/>
            <a:ext cx="8220075" cy="1159694"/>
          </a:xfrm>
        </p:spPr>
        <p:txBody>
          <a:bodyPr/>
          <a:lstStyle/>
          <a:p>
            <a:pPr algn="ctr"/>
            <a:r>
              <a:rPr lang="en-GB" dirty="0"/>
              <a:t>Geographical Locations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and Characteristics</a:t>
            </a:r>
            <a:endParaRPr lang="en-GB" dirty="0"/>
          </a:p>
        </p:txBody>
      </p:sp>
      <p:pic>
        <p:nvPicPr>
          <p:cNvPr id="3" name="Individual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71757" y="1928923"/>
            <a:ext cx="5017244" cy="4255925"/>
            <a:chOff x="571756" y="1928923"/>
            <a:chExt cx="5122333" cy="42559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56" y="1928923"/>
              <a:ext cx="5122333" cy="4255925"/>
            </a:xfrm>
            <a:prstGeom prst="rect">
              <a:avLst/>
            </a:prstGeom>
          </p:spPr>
        </p:pic>
        <p:sp>
          <p:nvSpPr>
            <p:cNvPr id="8" name="Rectangle 4"/>
            <p:cNvSpPr/>
            <p:nvPr/>
          </p:nvSpPr>
          <p:spPr>
            <a:xfrm>
              <a:off x="749555" y="2053380"/>
              <a:ext cx="4790811" cy="3860537"/>
            </a:xfrm>
            <a:custGeom>
              <a:avLst/>
              <a:gdLst>
                <a:gd name="connsiteX0" fmla="*/ 0 w 4783667"/>
                <a:gd name="connsiteY0" fmla="*/ 0 h 3843867"/>
                <a:gd name="connsiteX1" fmla="*/ 4783667 w 4783667"/>
                <a:gd name="connsiteY1" fmla="*/ 0 h 3843867"/>
                <a:gd name="connsiteX2" fmla="*/ 4783667 w 4783667"/>
                <a:gd name="connsiteY2" fmla="*/ 3843867 h 3843867"/>
                <a:gd name="connsiteX3" fmla="*/ 0 w 4783667"/>
                <a:gd name="connsiteY3" fmla="*/ 3843867 h 3843867"/>
                <a:gd name="connsiteX4" fmla="*/ 0 w 4783667"/>
                <a:gd name="connsiteY4" fmla="*/ 0 h 3843867"/>
                <a:gd name="connsiteX0" fmla="*/ 0 w 4783667"/>
                <a:gd name="connsiteY0" fmla="*/ 0 h 3843867"/>
                <a:gd name="connsiteX1" fmla="*/ 4783667 w 4783667"/>
                <a:gd name="connsiteY1" fmla="*/ 0 h 3843867"/>
                <a:gd name="connsiteX2" fmla="*/ 4783667 w 4783667"/>
                <a:gd name="connsiteY2" fmla="*/ 3843867 h 3843867"/>
                <a:gd name="connsiteX3" fmla="*/ 28575 w 4783667"/>
                <a:gd name="connsiteY3" fmla="*/ 3822436 h 3843867"/>
                <a:gd name="connsiteX4" fmla="*/ 0 w 4783667"/>
                <a:gd name="connsiteY4" fmla="*/ 0 h 3843867"/>
                <a:gd name="connsiteX0" fmla="*/ 0 w 4783667"/>
                <a:gd name="connsiteY0" fmla="*/ 0 h 3846249"/>
                <a:gd name="connsiteX1" fmla="*/ 4783667 w 4783667"/>
                <a:gd name="connsiteY1" fmla="*/ 0 h 3846249"/>
                <a:gd name="connsiteX2" fmla="*/ 4783667 w 4783667"/>
                <a:gd name="connsiteY2" fmla="*/ 3843867 h 3846249"/>
                <a:gd name="connsiteX3" fmla="*/ 9525 w 4783667"/>
                <a:gd name="connsiteY3" fmla="*/ 3846249 h 3846249"/>
                <a:gd name="connsiteX4" fmla="*/ 0 w 4783667"/>
                <a:gd name="connsiteY4" fmla="*/ 0 h 3846249"/>
                <a:gd name="connsiteX0" fmla="*/ 0 w 4790811"/>
                <a:gd name="connsiteY0" fmla="*/ 14288 h 3860537"/>
                <a:gd name="connsiteX1" fmla="*/ 4790811 w 4790811"/>
                <a:gd name="connsiteY1" fmla="*/ 0 h 3860537"/>
                <a:gd name="connsiteX2" fmla="*/ 4783667 w 4790811"/>
                <a:gd name="connsiteY2" fmla="*/ 3858155 h 3860537"/>
                <a:gd name="connsiteX3" fmla="*/ 9525 w 4790811"/>
                <a:gd name="connsiteY3" fmla="*/ 3860537 h 3860537"/>
                <a:gd name="connsiteX4" fmla="*/ 0 w 4790811"/>
                <a:gd name="connsiteY4" fmla="*/ 14288 h 38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0811" h="3860537">
                  <a:moveTo>
                    <a:pt x="0" y="14288"/>
                  </a:moveTo>
                  <a:lnTo>
                    <a:pt x="4790811" y="0"/>
                  </a:lnTo>
                  <a:cubicBezTo>
                    <a:pt x="4788430" y="1286052"/>
                    <a:pt x="4786048" y="2572103"/>
                    <a:pt x="4783667" y="3858155"/>
                  </a:cubicBezTo>
                  <a:lnTo>
                    <a:pt x="9525" y="3860537"/>
                  </a:lnTo>
                  <a:lnTo>
                    <a:pt x="0" y="14288"/>
                  </a:lnTo>
                  <a:close/>
                </a:path>
              </a:pathLst>
            </a:custGeom>
            <a:solidFill>
              <a:srgbClr val="4E8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2"/>
          <a:stretch/>
        </p:blipFill>
        <p:spPr>
          <a:xfrm>
            <a:off x="1769534" y="2117532"/>
            <a:ext cx="2726266" cy="3741401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43" y="2229432"/>
            <a:ext cx="2862533" cy="3508431"/>
          </a:xfrm>
          <a:prstGeom prst="rect">
            <a:avLst/>
          </a:prstGeom>
          <a:noFill/>
          <a:ln>
            <a:noFill/>
          </a:ln>
          <a:effectLst>
            <a:glow rad="88900">
              <a:srgbClr val="5F94B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74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8000" y="8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0.1 -1.4814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Making </a:t>
            </a:r>
            <a:r>
              <a:rPr lang="en-GB" dirty="0" smtClean="0"/>
              <a:t>Comparisons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r="37084"/>
          <a:stretch/>
        </p:blipFill>
        <p:spPr>
          <a:xfrm>
            <a:off x="552450" y="1311466"/>
            <a:ext cx="2667000" cy="4990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695"/>
          <a:stretch/>
        </p:blipFill>
        <p:spPr>
          <a:xfrm>
            <a:off x="3209925" y="1311466"/>
            <a:ext cx="2686050" cy="4994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" r="62221"/>
          <a:stretch/>
        </p:blipFill>
        <p:spPr>
          <a:xfrm>
            <a:off x="5892376" y="1320799"/>
            <a:ext cx="2661074" cy="499162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33425" y="5020326"/>
            <a:ext cx="2476500" cy="1075673"/>
            <a:chOff x="5868899" y="1414692"/>
            <a:chExt cx="2476500" cy="1075673"/>
          </a:xfrm>
        </p:grpSpPr>
        <p:sp>
          <p:nvSpPr>
            <p:cNvPr id="18" name="Rectangle 17"/>
            <p:cNvSpPr/>
            <p:nvPr/>
          </p:nvSpPr>
          <p:spPr>
            <a:xfrm>
              <a:off x="5868899" y="1414692"/>
              <a:ext cx="2476500" cy="1075673"/>
            </a:xfrm>
            <a:prstGeom prst="rect">
              <a:avLst/>
            </a:prstGeom>
            <a:solidFill>
              <a:srgbClr val="CEDF9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942224" y="1496417"/>
              <a:ext cx="230792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latin typeface="Twinkl" pitchFamily="2" charset="0"/>
                </a:rPr>
                <a:t>How are the places you have </a:t>
              </a:r>
              <a:r>
                <a:rPr lang="en-GB" altLang="en-US" dirty="0" smtClean="0">
                  <a:latin typeface="Twinkl" pitchFamily="2" charset="0"/>
                </a:rPr>
                <a:t>studied </a:t>
              </a:r>
              <a:r>
                <a:rPr lang="en-GB" altLang="en-US" dirty="0">
                  <a:latin typeface="Twinkl" pitchFamily="2" charset="0"/>
                </a:rPr>
                <a:t>different to the UK?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19450" y="1633255"/>
            <a:ext cx="2656451" cy="519396"/>
            <a:chOff x="5868899" y="1414693"/>
            <a:chExt cx="2656451" cy="519396"/>
          </a:xfrm>
        </p:grpSpPr>
        <p:sp>
          <p:nvSpPr>
            <p:cNvPr id="21" name="Rectangle 20"/>
            <p:cNvSpPr/>
            <p:nvPr/>
          </p:nvSpPr>
          <p:spPr>
            <a:xfrm>
              <a:off x="5868899" y="1414693"/>
              <a:ext cx="2571750" cy="519396"/>
            </a:xfrm>
            <a:prstGeom prst="rect">
              <a:avLst/>
            </a:prstGeom>
            <a:solidFill>
              <a:srgbClr val="CEDF9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42224" y="1486892"/>
              <a:ext cx="25831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latin typeface="Twinkl" pitchFamily="2" charset="0"/>
                </a:rPr>
                <a:t>How are they similar?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882851" y="5176555"/>
            <a:ext cx="2318174" cy="718530"/>
            <a:chOff x="5868899" y="1414693"/>
            <a:chExt cx="2318174" cy="718530"/>
          </a:xfrm>
        </p:grpSpPr>
        <p:sp>
          <p:nvSpPr>
            <p:cNvPr id="24" name="Rectangle 23"/>
            <p:cNvSpPr/>
            <p:nvPr/>
          </p:nvSpPr>
          <p:spPr>
            <a:xfrm>
              <a:off x="5868899" y="1414693"/>
              <a:ext cx="2318174" cy="718530"/>
            </a:xfrm>
            <a:prstGeom prst="rect">
              <a:avLst/>
            </a:prstGeom>
            <a:solidFill>
              <a:srgbClr val="CEDF9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56524" y="1429742"/>
              <a:ext cx="209244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latin typeface="Twinkl" pitchFamily="2" charset="0"/>
                </a:rPr>
                <a:t>Where would you prefer to live?</a:t>
              </a:r>
            </a:p>
          </p:txBody>
        </p:sp>
      </p:grpSp>
      <p:cxnSp>
        <p:nvCxnSpPr>
          <p:cNvPr id="15" name="Straight Connector 14"/>
          <p:cNvCxnSpPr/>
          <p:nvPr/>
        </p:nvCxnSpPr>
        <p:spPr>
          <a:xfrm flipH="1">
            <a:off x="5882851" y="1311154"/>
            <a:ext cx="9525" cy="4990395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209925" y="1311466"/>
            <a:ext cx="9525" cy="4990395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Whole Clas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1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" id="{1A02F134-1E0F-46F1-8366-AE0E981ECB8A}" vid="{21996438-2B25-4C91-8451-190E7D1A29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</TotalTime>
  <Words>496</Words>
  <Application>Microsoft Office PowerPoint</Application>
  <PresentationFormat>On-screen Show (4:3)</PresentationFormat>
  <Paragraphs>74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Twinkl SemiBold</vt:lpstr>
      <vt:lpstr>Calibri</vt:lpstr>
      <vt:lpstr>Kalam</vt:lpstr>
      <vt:lpstr>Sassoon Infant Rg</vt:lpstr>
      <vt:lpstr>Tuffy</vt:lpstr>
      <vt:lpstr>Arial</vt:lpstr>
      <vt:lpstr>Twinkl</vt:lpstr>
      <vt:lpstr>Office Theme</vt:lpstr>
      <vt:lpstr>Geography</vt:lpstr>
      <vt:lpstr>PowerPoint Presentation</vt:lpstr>
      <vt:lpstr>PowerPoint Presentation</vt:lpstr>
      <vt:lpstr>What Do You Think  It Looks Like?</vt:lpstr>
      <vt:lpstr>Latitude and Longitude</vt:lpstr>
      <vt:lpstr>Climate Zones</vt:lpstr>
      <vt:lpstr>Key Vocabulary</vt:lpstr>
      <vt:lpstr>Geographical Locations  and Characteristics</vt:lpstr>
      <vt:lpstr>Making Comparisons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Philip Tinkler</dc:creator>
  <cp:lastModifiedBy>Windows User</cp:lastModifiedBy>
  <cp:revision>51</cp:revision>
  <dcterms:created xsi:type="dcterms:W3CDTF">2018-07-24T08:38:22Z</dcterms:created>
  <dcterms:modified xsi:type="dcterms:W3CDTF">2020-05-05T13:45:48Z</dcterms:modified>
</cp:coreProperties>
</file>