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328" r:id="rId11"/>
    <p:sldId id="306" r:id="rId12"/>
    <p:sldId id="307" r:id="rId13"/>
    <p:sldId id="308" r:id="rId14"/>
    <p:sldId id="309" r:id="rId15"/>
    <p:sldId id="310" r:id="rId16"/>
    <p:sldId id="311" r:id="rId17"/>
    <p:sldId id="312" r:id="rId18"/>
    <p:sldId id="313" r:id="rId19"/>
    <p:sldId id="324" r:id="rId20"/>
    <p:sldId id="325" r:id="rId21"/>
    <p:sldId id="326" r:id="rId22"/>
    <p:sldId id="327" r:id="rId23"/>
    <p:sldId id="314" r:id="rId24"/>
    <p:sldId id="315" r:id="rId25"/>
    <p:sldId id="316" r:id="rId26"/>
    <p:sldId id="317" r:id="rId27"/>
    <p:sldId id="318" r:id="rId28"/>
    <p:sldId id="319" r:id="rId29"/>
    <p:sldId id="320" r:id="rId30"/>
    <p:sldId id="321" r:id="rId31"/>
    <p:sldId id="322" r:id="rId32"/>
    <p:sldId id="323" r:id="rId33"/>
    <p:sldId id="265" r:id="rId34"/>
    <p:sldId id="266" r:id="rId35"/>
    <p:sldId id="267" r:id="rId36"/>
    <p:sldId id="268" r:id="rId37"/>
    <p:sldId id="269" r:id="rId38"/>
    <p:sldId id="270"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 id="285" r:id="rId54"/>
    <p:sldId id="286" r:id="rId55"/>
    <p:sldId id="287" r:id="rId56"/>
    <p:sldId id="289" r:id="rId57"/>
    <p:sldId id="290" r:id="rId58"/>
    <p:sldId id="291" r:id="rId59"/>
    <p:sldId id="292" r:id="rId60"/>
    <p:sldId id="303" r:id="rId61"/>
    <p:sldId id="304" r:id="rId62"/>
    <p:sldId id="305" r:id="rId6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045A26-B4ED-4EC9-821B-6E013D015C8C}"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CAAB14-8816-47AD-9052-6B47129E8C4F}" type="slidenum">
              <a:rPr lang="en-GB" smtClean="0"/>
              <a:t>‹#›</a:t>
            </a:fld>
            <a:endParaRPr lang="en-GB"/>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045A26-B4ED-4EC9-821B-6E013D015C8C}"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CAAB14-8816-47AD-9052-6B47129E8C4F}"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045A26-B4ED-4EC9-821B-6E013D015C8C}"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CAAB14-8816-47AD-9052-6B47129E8C4F}"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7045A26-B4ED-4EC9-821B-6E013D015C8C}"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CAAB14-8816-47AD-9052-6B47129E8C4F}" type="slidenum">
              <a:rPr lang="en-GB" smtClean="0"/>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45A26-B4ED-4EC9-821B-6E013D015C8C}"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CAAB14-8816-47AD-9052-6B47129E8C4F}"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7045A26-B4ED-4EC9-821B-6E013D015C8C}" type="datetimeFigureOut">
              <a:rPr lang="en-GB" smtClean="0"/>
              <a:t>12/03/2020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CAAB14-8816-47AD-9052-6B47129E8C4F}" type="slidenum">
              <a:rPr lang="en-GB" smtClean="0"/>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045A26-B4ED-4EC9-821B-6E013D015C8C}" type="datetimeFigureOut">
              <a:rPr lang="en-GB" smtClean="0"/>
              <a:t>12/03/2020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CAAB14-8816-47AD-9052-6B47129E8C4F}" type="slidenum">
              <a:rPr lang="en-GB" smtClean="0"/>
              <a:t>‹#›</a:t>
            </a:fld>
            <a:endParaRPr lang="en-GB"/>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7045A26-B4ED-4EC9-821B-6E013D015C8C}" type="datetimeFigureOut">
              <a:rPr lang="en-GB" smtClean="0"/>
              <a:t>12/03/2020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CAAB14-8816-47AD-9052-6B47129E8C4F}"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45A26-B4ED-4EC9-821B-6E013D015C8C}" type="datetimeFigureOut">
              <a:rPr lang="en-GB" smtClean="0"/>
              <a:t>12/03/2020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CAAB14-8816-47AD-9052-6B47129E8C4F}"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45A26-B4ED-4EC9-821B-6E013D015C8C}" type="datetimeFigureOut">
              <a:rPr lang="en-GB" smtClean="0"/>
              <a:t>12/03/2020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CAAB14-8816-47AD-9052-6B47129E8C4F}"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45A26-B4ED-4EC9-821B-6E013D015C8C}" type="datetimeFigureOut">
              <a:rPr lang="en-GB" smtClean="0"/>
              <a:t>12/03/2020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CAAB14-8816-47AD-9052-6B47129E8C4F}" type="slidenum">
              <a:rPr lang="en-GB" smtClean="0"/>
              <a:t>‹#›</a:t>
            </a:fld>
            <a:endParaRPr lang="en-GB"/>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7045A26-B4ED-4EC9-821B-6E013D015C8C}" type="datetimeFigureOut">
              <a:rPr lang="en-GB" smtClean="0"/>
              <a:t>12/03/2020</a:t>
            </a:fld>
            <a:endParaRPr lang="en-GB"/>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CCAAB14-8816-47AD-9052-6B47129E8C4F}"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n9vHtXpygfE&amp;safe=tru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2zrtHt3bBmQ&amp;safe=tru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EoWLgWCcpWo&amp;safe=tru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OFKVoCuwl2s&amp;safe=tru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HWr2gE5IlPc&amp;safe=tru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BXyN0XSTaMg&amp;safe=tru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IOaFwwLyTRo&amp;safe=true"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deas.classdojo.com/i/perseverance-the-dip-2"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ideas.classdojo.com/i/perseverance-the-dip-3"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ENIB2H3S_oQ&amp;safe=tru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H6WNRMj4970&amp;safe=tru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rRjYgfFnrL4&amp;safe=true"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r6CPzyqCff0&amp;safe=true"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W21KjnF3YME&amp;safe=true"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qxyVCjp48S4&amp;safe=true"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5qoU_XBkm3g&amp;safe=true"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nroyrDRXkFg&amp;safe=true"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F0WYFXxhPGY&amp;safe=true"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c1Ndym-IsQg&amp;safe=true"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kmvVwD4_KYo&amp;safe=true"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Take a Self Care Time 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021" y="1196752"/>
            <a:ext cx="7190656" cy="449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3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3" t="16425" r="31132" b="18740"/>
          <a:stretch/>
        </p:blipFill>
        <p:spPr bwMode="auto">
          <a:xfrm>
            <a:off x="1115616" y="1334818"/>
            <a:ext cx="7305439" cy="418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59632" y="5917922"/>
            <a:ext cx="6696744" cy="369332"/>
          </a:xfrm>
          <a:prstGeom prst="rect">
            <a:avLst/>
          </a:prstGeom>
        </p:spPr>
        <p:txBody>
          <a:bodyPr wrap="square">
            <a:spAutoFit/>
          </a:bodyPr>
          <a:lstStyle/>
          <a:p>
            <a:r>
              <a:rPr lang="en-GB" dirty="0">
                <a:hlinkClick r:id="rId2"/>
              </a:rPr>
              <a:t>https://www.youtube.com/watch?v=n9vHtXpygfE&amp;safe=true</a:t>
            </a:r>
            <a:endParaRPr lang="en-GB" dirty="0"/>
          </a:p>
        </p:txBody>
      </p:sp>
      <p:sp>
        <p:nvSpPr>
          <p:cNvPr id="3" name="Rectangle 2"/>
          <p:cNvSpPr/>
          <p:nvPr/>
        </p:nvSpPr>
        <p:spPr>
          <a:xfrm>
            <a:off x="424496" y="140910"/>
            <a:ext cx="8295027"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this to feel satisfied!</a:t>
            </a:r>
          </a:p>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Follow the dominoes with your eyes. </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7528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4270" y="5445224"/>
            <a:ext cx="6696744" cy="369332"/>
          </a:xfrm>
          <a:prstGeom prst="rect">
            <a:avLst/>
          </a:prstGeom>
        </p:spPr>
        <p:txBody>
          <a:bodyPr wrap="square">
            <a:spAutoFit/>
          </a:bodyPr>
          <a:lstStyle/>
          <a:p>
            <a:r>
              <a:rPr lang="en-GB" dirty="0">
                <a:hlinkClick r:id="rId2"/>
              </a:rPr>
              <a:t>https://www.youtube.com/watch?v=2zrtHt3bBmQ&amp;safe=true</a:t>
            </a:r>
            <a:endParaRPr lang="en-GB" dirty="0"/>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6" t="15689" r="30808" b="13387"/>
          <a:stretch/>
        </p:blipFill>
        <p:spPr bwMode="auto">
          <a:xfrm>
            <a:off x="1849218" y="2115447"/>
            <a:ext cx="5094516" cy="308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52805" y="332656"/>
            <a:ext cx="527740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Growth Mindset</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Dojo- Episode 1</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9599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6021288"/>
            <a:ext cx="7344816" cy="369332"/>
          </a:xfrm>
          <a:prstGeom prst="rect">
            <a:avLst/>
          </a:prstGeom>
        </p:spPr>
        <p:txBody>
          <a:bodyPr wrap="square">
            <a:spAutoFit/>
          </a:bodyPr>
          <a:lstStyle/>
          <a:p>
            <a:r>
              <a:rPr lang="en-GB" dirty="0">
                <a:hlinkClick r:id="rId2"/>
              </a:rPr>
              <a:t>https://www.youtube.com/watch?v=EoWLgWCcpWo&amp;safe=true</a:t>
            </a:r>
            <a:endParaRPr lang="en-GB" dirty="0"/>
          </a:p>
        </p:txBody>
      </p:sp>
      <p:pic>
        <p:nvPicPr>
          <p:cNvPr id="2050"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1" t="14786" r="31404" b="23964"/>
          <a:stretch/>
        </p:blipFill>
        <p:spPr bwMode="auto">
          <a:xfrm>
            <a:off x="1159160" y="2276872"/>
            <a:ext cx="6264696" cy="3373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52805" y="332656"/>
            <a:ext cx="527740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Growth Mindset</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Dojo- Episode 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1965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672" y="5661248"/>
            <a:ext cx="6840760" cy="369332"/>
          </a:xfrm>
          <a:prstGeom prst="rect">
            <a:avLst/>
          </a:prstGeom>
        </p:spPr>
        <p:txBody>
          <a:bodyPr wrap="square">
            <a:spAutoFit/>
          </a:bodyPr>
          <a:lstStyle/>
          <a:p>
            <a:r>
              <a:rPr lang="en-GB" dirty="0">
                <a:hlinkClick r:id="rId2"/>
              </a:rPr>
              <a:t>https://www.youtube.com/watch?v=OFKVoCuwl2s&amp;safe=true</a:t>
            </a:r>
            <a:endParaRPr lang="en-GB" dirty="0"/>
          </a:p>
        </p:txBody>
      </p:sp>
      <p:pic>
        <p:nvPicPr>
          <p:cNvPr id="307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4" t="16308" r="30827" b="13601"/>
          <a:stretch/>
        </p:blipFill>
        <p:spPr bwMode="auto">
          <a:xfrm>
            <a:off x="1751856" y="2121397"/>
            <a:ext cx="5455367" cy="332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52805" y="332656"/>
            <a:ext cx="527740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Growth Mindset</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Dojo- Episode 3</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65785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5805264"/>
            <a:ext cx="6606480" cy="369332"/>
          </a:xfrm>
          <a:prstGeom prst="rect">
            <a:avLst/>
          </a:prstGeom>
        </p:spPr>
        <p:txBody>
          <a:bodyPr wrap="square">
            <a:spAutoFit/>
          </a:bodyPr>
          <a:lstStyle/>
          <a:p>
            <a:r>
              <a:rPr lang="en-GB" dirty="0">
                <a:hlinkClick r:id="rId2"/>
              </a:rPr>
              <a:t>https://www.youtube.com/watch?v=HWr2gE5IlPc&amp;safe=true</a:t>
            </a:r>
            <a:endParaRPr lang="en-GB"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02" t="16136" r="30610" b="13221"/>
          <a:stretch/>
        </p:blipFill>
        <p:spPr bwMode="auto">
          <a:xfrm>
            <a:off x="1619672" y="2086982"/>
            <a:ext cx="5832648" cy="353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52805" y="332656"/>
            <a:ext cx="527740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Growth Mindset</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Dojo- Episode 4</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5521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5661248"/>
            <a:ext cx="6912768" cy="369332"/>
          </a:xfrm>
          <a:prstGeom prst="rect">
            <a:avLst/>
          </a:prstGeom>
        </p:spPr>
        <p:txBody>
          <a:bodyPr wrap="square">
            <a:spAutoFit/>
          </a:bodyPr>
          <a:lstStyle/>
          <a:p>
            <a:r>
              <a:rPr lang="en-GB" dirty="0">
                <a:hlinkClick r:id="rId2"/>
              </a:rPr>
              <a:t>https://www.youtube.com/watch?v=BXyN0XSTaMg&amp;safe=true</a:t>
            </a:r>
            <a:endParaRPr lang="en-GB" dirty="0"/>
          </a:p>
        </p:txBody>
      </p:sp>
      <p:pic>
        <p:nvPicPr>
          <p:cNvPr id="5122"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1" t="14558" r="31106" b="12908"/>
          <a:stretch/>
        </p:blipFill>
        <p:spPr bwMode="auto">
          <a:xfrm>
            <a:off x="1475656" y="2177142"/>
            <a:ext cx="6110876" cy="3298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52805" y="332656"/>
            <a:ext cx="527740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Growth Mindset</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Dojo- Episode 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13040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5949280"/>
            <a:ext cx="6966520" cy="369332"/>
          </a:xfrm>
          <a:prstGeom prst="rect">
            <a:avLst/>
          </a:prstGeom>
        </p:spPr>
        <p:txBody>
          <a:bodyPr wrap="square">
            <a:spAutoFit/>
          </a:bodyPr>
          <a:lstStyle/>
          <a:p>
            <a:r>
              <a:rPr lang="en-GB" dirty="0">
                <a:hlinkClick r:id="rId2"/>
              </a:rPr>
              <a:t>https://www.youtube.com/watch?v=IOaFwwLyTRo&amp;safe=true</a:t>
            </a:r>
            <a:endParaRPr lang="en-GB" dirty="0"/>
          </a:p>
        </p:txBody>
      </p:sp>
      <p:pic>
        <p:nvPicPr>
          <p:cNvPr id="614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1" t="15022" r="31396" b="14165"/>
          <a:stretch/>
        </p:blipFill>
        <p:spPr bwMode="auto">
          <a:xfrm>
            <a:off x="1619672" y="1844824"/>
            <a:ext cx="5704115" cy="345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33326" y="332656"/>
            <a:ext cx="4516365"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Perseverance</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Episode 1</a:t>
            </a:r>
            <a:endPar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1463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74" t="11617" r="10795" b="9510"/>
          <a:stretch/>
        </p:blipFill>
        <p:spPr bwMode="auto">
          <a:xfrm>
            <a:off x="971600" y="1179174"/>
            <a:ext cx="6681057" cy="374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7584" y="5229200"/>
            <a:ext cx="7344816" cy="646331"/>
          </a:xfrm>
          <a:prstGeom prst="rect">
            <a:avLst/>
          </a:prstGeom>
          <a:noFill/>
        </p:spPr>
        <p:txBody>
          <a:bodyPr wrap="square" rtlCol="0">
            <a:spAutoFit/>
          </a:bodyPr>
          <a:lstStyle/>
          <a:p>
            <a:r>
              <a:rPr lang="en-GB" dirty="0" smtClean="0"/>
              <a:t>N.B. click Try this, if the video is not working or you want to access without logging in. </a:t>
            </a:r>
            <a:endParaRPr lang="en-GB" dirty="0"/>
          </a:p>
        </p:txBody>
      </p:sp>
      <p:sp>
        <p:nvSpPr>
          <p:cNvPr id="4" name="Rectangle 3"/>
          <p:cNvSpPr/>
          <p:nvPr/>
        </p:nvSpPr>
        <p:spPr>
          <a:xfrm>
            <a:off x="2033326" y="332656"/>
            <a:ext cx="4516365"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Perseverance</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Episode 2</a:t>
            </a:r>
            <a:endPar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16316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14" t="10324" r="9804" b="15157"/>
          <a:stretch/>
        </p:blipFill>
        <p:spPr bwMode="auto">
          <a:xfrm>
            <a:off x="1872343" y="1959429"/>
            <a:ext cx="5497286" cy="290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31639" y="5445224"/>
            <a:ext cx="6037989" cy="369332"/>
          </a:xfrm>
          <a:prstGeom prst="rect">
            <a:avLst/>
          </a:prstGeom>
        </p:spPr>
        <p:txBody>
          <a:bodyPr wrap="square">
            <a:spAutoFit/>
          </a:bodyPr>
          <a:lstStyle/>
          <a:p>
            <a:r>
              <a:rPr lang="en-GB" dirty="0">
                <a:hlinkClick r:id="rId2"/>
              </a:rPr>
              <a:t>https://ideas.classdojo.com/i/perseverance-the-dip-3</a:t>
            </a:r>
            <a:endParaRPr lang="en-GB" dirty="0"/>
          </a:p>
        </p:txBody>
      </p:sp>
      <p:sp>
        <p:nvSpPr>
          <p:cNvPr id="4" name="TextBox 3"/>
          <p:cNvSpPr txBox="1"/>
          <p:nvPr/>
        </p:nvSpPr>
        <p:spPr>
          <a:xfrm>
            <a:off x="107504" y="5949280"/>
            <a:ext cx="8496944" cy="646331"/>
          </a:xfrm>
          <a:prstGeom prst="rect">
            <a:avLst/>
          </a:prstGeom>
          <a:noFill/>
        </p:spPr>
        <p:txBody>
          <a:bodyPr wrap="square" rtlCol="0">
            <a:spAutoFit/>
          </a:bodyPr>
          <a:lstStyle/>
          <a:p>
            <a:r>
              <a:rPr lang="en-GB" dirty="0" smtClean="0"/>
              <a:t>N.B. click Try this, if the video is not working or you want to access without logging in. </a:t>
            </a:r>
            <a:endParaRPr lang="en-GB" dirty="0"/>
          </a:p>
        </p:txBody>
      </p:sp>
      <p:sp>
        <p:nvSpPr>
          <p:cNvPr id="5" name="Rectangle 4"/>
          <p:cNvSpPr/>
          <p:nvPr/>
        </p:nvSpPr>
        <p:spPr>
          <a:xfrm>
            <a:off x="2033326" y="332656"/>
            <a:ext cx="4516365"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Perseverance</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Episode 3</a:t>
            </a:r>
            <a:endPar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82910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77" t="14910" r="31185" b="19400"/>
          <a:stretch/>
        </p:blipFill>
        <p:spPr bwMode="auto">
          <a:xfrm>
            <a:off x="1907704" y="2060848"/>
            <a:ext cx="5256584" cy="307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47664" y="5604994"/>
            <a:ext cx="7272808" cy="369332"/>
          </a:xfrm>
          <a:prstGeom prst="rect">
            <a:avLst/>
          </a:prstGeom>
        </p:spPr>
        <p:txBody>
          <a:bodyPr wrap="square">
            <a:spAutoFit/>
          </a:bodyPr>
          <a:lstStyle/>
          <a:p>
            <a:r>
              <a:rPr lang="en-GB" dirty="0">
                <a:hlinkClick r:id="rId2"/>
              </a:rPr>
              <a:t>https://www.youtube.com/watch?v=ENIB2H3S_oQ&amp;safe=true</a:t>
            </a:r>
            <a:endParaRPr lang="en-GB" dirty="0"/>
          </a:p>
        </p:txBody>
      </p:sp>
      <p:sp>
        <p:nvSpPr>
          <p:cNvPr id="5" name="Rectangle 4"/>
          <p:cNvSpPr/>
          <p:nvPr/>
        </p:nvSpPr>
        <p:spPr>
          <a:xfrm>
            <a:off x="2645064" y="332656"/>
            <a:ext cx="3292889"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Empathy</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Episode 1</a:t>
            </a:r>
            <a:endPar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08594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ime out self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 y="7938"/>
            <a:ext cx="4755613" cy="685006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self ca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descr="Image result for sel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394" y="-21683"/>
            <a:ext cx="4377531" cy="43867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el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95" y="4365102"/>
            <a:ext cx="4395829" cy="249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23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5064" y="332656"/>
            <a:ext cx="3292888"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Empathy</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Episode 2</a:t>
            </a:r>
            <a:endPar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1547664" y="5287782"/>
            <a:ext cx="6696744" cy="369332"/>
          </a:xfrm>
          <a:prstGeom prst="rect">
            <a:avLst/>
          </a:prstGeom>
        </p:spPr>
        <p:txBody>
          <a:bodyPr wrap="square">
            <a:spAutoFit/>
          </a:bodyPr>
          <a:lstStyle/>
          <a:p>
            <a:r>
              <a:rPr lang="en-GB" dirty="0">
                <a:hlinkClick r:id="rId2"/>
              </a:rPr>
              <a:t>https://www.youtube.com/watch?v=H6WNRMj4970&amp;safe=true</a:t>
            </a:r>
            <a:endParaRPr lang="en-GB" dirty="0"/>
          </a:p>
        </p:txBody>
      </p:sp>
      <p:pic>
        <p:nvPicPr>
          <p:cNvPr id="10242"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1" t="14338" r="31080" b="17900"/>
          <a:stretch/>
        </p:blipFill>
        <p:spPr bwMode="auto">
          <a:xfrm>
            <a:off x="2481943" y="2808514"/>
            <a:ext cx="3788228" cy="225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7529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5877272"/>
            <a:ext cx="6912768" cy="369332"/>
          </a:xfrm>
          <a:prstGeom prst="rect">
            <a:avLst/>
          </a:prstGeom>
        </p:spPr>
        <p:txBody>
          <a:bodyPr wrap="square">
            <a:spAutoFit/>
          </a:bodyPr>
          <a:lstStyle/>
          <a:p>
            <a:r>
              <a:rPr lang="en-GB" dirty="0">
                <a:hlinkClick r:id="rId2"/>
              </a:rPr>
              <a:t>https://www.youtube.com/watch?v=rRjYgfFnrL4&amp;safe=true</a:t>
            </a:r>
            <a:endParaRPr lang="en-GB" dirty="0"/>
          </a:p>
        </p:txBody>
      </p:sp>
      <p:sp>
        <p:nvSpPr>
          <p:cNvPr id="3" name="Rectangle 2"/>
          <p:cNvSpPr/>
          <p:nvPr/>
        </p:nvSpPr>
        <p:spPr>
          <a:xfrm>
            <a:off x="2645064" y="332656"/>
            <a:ext cx="3292888"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Empathy</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Episode 3</a:t>
            </a:r>
            <a:endPar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126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0" t="14654" r="30766" b="17327"/>
          <a:stretch/>
        </p:blipFill>
        <p:spPr bwMode="auto">
          <a:xfrm>
            <a:off x="1570079" y="2420888"/>
            <a:ext cx="5442858" cy="3177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90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5733256"/>
            <a:ext cx="6931429" cy="369332"/>
          </a:xfrm>
          <a:prstGeom prst="rect">
            <a:avLst/>
          </a:prstGeom>
        </p:spPr>
        <p:txBody>
          <a:bodyPr wrap="square">
            <a:spAutoFit/>
          </a:bodyPr>
          <a:lstStyle/>
          <a:p>
            <a:r>
              <a:rPr lang="en-GB" dirty="0">
                <a:hlinkClick r:id="rId2"/>
              </a:rPr>
              <a:t>https://www.youtube.com/watch?v=r6CPzyqCff0&amp;safe=true</a:t>
            </a:r>
            <a:endParaRPr lang="en-GB" dirty="0"/>
          </a:p>
        </p:txBody>
      </p:sp>
      <p:sp>
        <p:nvSpPr>
          <p:cNvPr id="3" name="Rectangle 2"/>
          <p:cNvSpPr/>
          <p:nvPr/>
        </p:nvSpPr>
        <p:spPr>
          <a:xfrm>
            <a:off x="819503" y="332656"/>
            <a:ext cx="694401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Mindfulness Activity/</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Question</a:t>
            </a:r>
            <a:endPar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2290"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65" t="15096" r="30906" b="18588"/>
          <a:stretch/>
        </p:blipFill>
        <p:spPr bwMode="auto">
          <a:xfrm>
            <a:off x="2427513" y="2852056"/>
            <a:ext cx="4236752" cy="244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97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3007" y="188640"/>
            <a:ext cx="3597460" cy="2277547"/>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Smile!</a:t>
            </a:r>
          </a:p>
          <a:p>
            <a:pPr algn="ct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32771" y="2420888"/>
            <a:ext cx="9209573"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Write down 5 things that</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ave made you smile today </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matter how small!)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7240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0535" y="188640"/>
            <a:ext cx="4102405" cy="2277547"/>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Happy!</a:t>
            </a:r>
          </a:p>
          <a:p>
            <a:pPr algn="ct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152993" y="2420888"/>
            <a:ext cx="9450023"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Write down as many</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hings that make you happy</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 you can in 2 minutes. Go!</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matter how small!)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9945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0852" y="188640"/>
            <a:ext cx="6481774" cy="2277547"/>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Gratitude!</a:t>
            </a:r>
          </a:p>
          <a:p>
            <a:pPr algn="ct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156226" y="2420888"/>
            <a:ext cx="8831585" cy="2585323"/>
          </a:xfrm>
          <a:prstGeom prst="rect">
            <a:avLst/>
          </a:prstGeom>
          <a:noFill/>
          <a:ln>
            <a:solidFill>
              <a:schemeClr val="accent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Write down 10 things that </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ou are grateful for</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matter how small!)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32406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74712"/>
            <a:ext cx="6624736" cy="639464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035658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7584" y="1556792"/>
            <a:ext cx="7704856" cy="4248472"/>
          </a:xfrm>
          <a:prstGeom prst="rect">
            <a:avLst/>
          </a:prstGeom>
          <a:solidFill>
            <a:srgbClr val="FFFFFF"/>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en-US" sz="2800" b="1" i="0" u="none" strike="noStrike" cap="none" normalizeH="0" baseline="0" dirty="0" smtClean="0">
                <a:ln>
                  <a:noFill/>
                </a:ln>
                <a:solidFill>
                  <a:srgbClr val="000080"/>
                </a:solidFill>
                <a:effectLst/>
                <a:latin typeface="Comic Sans MS" pitchFamily="66" charset="0"/>
                <a:cs typeface="Arial" pitchFamily="34" charset="0"/>
              </a:rPr>
              <a:t>What have you achieved so far that you’re proud of?</a:t>
            </a:r>
          </a:p>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altLang="en-US" sz="2800" b="1" i="0" u="none" strike="noStrike" cap="none" normalizeH="0" baseline="0" dirty="0" smtClean="0">
              <a:ln>
                <a:noFill/>
              </a:ln>
              <a:solidFill>
                <a:srgbClr val="000080"/>
              </a:solidFill>
              <a:effectLst/>
              <a:latin typeface="Comic Sans MS" pitchFamily="66" charset="0"/>
              <a:cs typeface="Arial"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en-US" sz="2800" b="0" i="0" u="none" strike="noStrike" cap="none" normalizeH="0" baseline="0" dirty="0" smtClean="0">
                <a:ln>
                  <a:noFill/>
                </a:ln>
                <a:solidFill>
                  <a:srgbClr val="000080"/>
                </a:solidFill>
                <a:effectLst/>
                <a:latin typeface="Comic Sans MS" pitchFamily="66" charset="0"/>
                <a:cs typeface="Arial" pitchFamily="34" charset="0"/>
              </a:rPr>
              <a:t>Write down all of the wonderful things you’ve done in your life. Your list might include specific achievements, experiences, places you’ve been, and people you’ve met. </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en-US" sz="2800" b="0" i="0" u="none" strike="noStrike" cap="none" normalizeH="0" baseline="0" dirty="0" smtClean="0">
                <a:ln>
                  <a:noFill/>
                </a:ln>
                <a:solidFill>
                  <a:srgbClr val="000080"/>
                </a:solidFill>
                <a:effectLst/>
                <a:latin typeface="Comic Sans MS" pitchFamily="66" charset="0"/>
                <a:cs typeface="Arial" pitchFamily="34" charset="0"/>
              </a:rPr>
              <a:t>This list will remind you of the proud moments, so that you are excited for the future.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328465" y="188640"/>
            <a:ext cx="5886548" cy="2277547"/>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 proud!</a:t>
            </a:r>
          </a:p>
          <a:p>
            <a:pPr algn="ct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4236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6790" y="476672"/>
            <a:ext cx="414728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Connections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467544" y="2204863"/>
            <a:ext cx="8208912" cy="3108543"/>
          </a:xfrm>
          <a:prstGeom prst="rect">
            <a:avLst/>
          </a:prstGeom>
        </p:spPr>
        <p:txBody>
          <a:bodyPr wrap="square">
            <a:spAutoFit/>
          </a:bodyPr>
          <a:lstStyle/>
          <a:p>
            <a:r>
              <a:rPr lang="en-GB" sz="2800" dirty="0">
                <a:solidFill>
                  <a:schemeClr val="bg2">
                    <a:lumMod val="50000"/>
                  </a:schemeClr>
                </a:solidFill>
              </a:rPr>
              <a:t>Describe one good thing that happened today</a:t>
            </a:r>
            <a:r>
              <a:rPr lang="en-GB" sz="2800" dirty="0" smtClean="0">
                <a:solidFill>
                  <a:schemeClr val="bg2">
                    <a:lumMod val="50000"/>
                  </a:schemeClr>
                </a:solidFill>
              </a:rPr>
              <a:t>.</a:t>
            </a:r>
          </a:p>
          <a:p>
            <a:endParaRPr lang="en-GB" sz="2800" dirty="0">
              <a:solidFill>
                <a:schemeClr val="bg2">
                  <a:lumMod val="50000"/>
                </a:schemeClr>
              </a:solidFill>
            </a:endParaRPr>
          </a:p>
          <a:p>
            <a:r>
              <a:rPr lang="en-GB" sz="2800" dirty="0">
                <a:solidFill>
                  <a:schemeClr val="bg2">
                    <a:lumMod val="50000"/>
                  </a:schemeClr>
                </a:solidFill>
              </a:rPr>
              <a:t>Name three things you have in common with your </a:t>
            </a:r>
            <a:r>
              <a:rPr lang="en-GB" sz="2800" dirty="0" smtClean="0">
                <a:solidFill>
                  <a:schemeClr val="bg2">
                    <a:lumMod val="50000"/>
                  </a:schemeClr>
                </a:solidFill>
              </a:rPr>
              <a:t>partner.</a:t>
            </a:r>
          </a:p>
          <a:p>
            <a:endParaRPr lang="en-GB" sz="2800" dirty="0">
              <a:solidFill>
                <a:schemeClr val="bg2">
                  <a:lumMod val="50000"/>
                </a:schemeClr>
              </a:solidFill>
            </a:endParaRPr>
          </a:p>
          <a:p>
            <a:r>
              <a:rPr lang="en-GB" sz="2800" dirty="0">
                <a:solidFill>
                  <a:schemeClr val="bg2">
                    <a:lumMod val="50000"/>
                  </a:schemeClr>
                </a:solidFill>
              </a:rPr>
              <a:t>What are some ways students at </a:t>
            </a:r>
            <a:r>
              <a:rPr lang="en-GB" sz="2800" dirty="0" smtClean="0">
                <a:solidFill>
                  <a:schemeClr val="bg2">
                    <a:lumMod val="50000"/>
                  </a:schemeClr>
                </a:solidFill>
              </a:rPr>
              <a:t>our </a:t>
            </a:r>
            <a:r>
              <a:rPr lang="en-GB" sz="2800" dirty="0">
                <a:solidFill>
                  <a:schemeClr val="bg2">
                    <a:lumMod val="50000"/>
                  </a:schemeClr>
                </a:solidFill>
              </a:rPr>
              <a:t>school could help promote mental health and wellbeing?</a:t>
            </a:r>
          </a:p>
        </p:txBody>
      </p:sp>
    </p:spTree>
    <p:extLst>
      <p:ext uri="{BB962C8B-B14F-4D97-AF65-F5344CB8AC3E}">
        <p14:creationId xmlns:p14="http://schemas.microsoft.com/office/powerpoint/2010/main" val="3355717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704" y="1844824"/>
            <a:ext cx="7704856" cy="4524315"/>
          </a:xfrm>
          <a:prstGeom prst="rect">
            <a:avLst/>
          </a:prstGeom>
        </p:spPr>
        <p:txBody>
          <a:bodyPr wrap="square">
            <a:spAutoFit/>
          </a:bodyPr>
          <a:lstStyle/>
          <a:p>
            <a:r>
              <a:rPr lang="en-GB" sz="2400" dirty="0" smtClean="0">
                <a:solidFill>
                  <a:schemeClr val="bg2">
                    <a:lumMod val="50000"/>
                  </a:schemeClr>
                </a:solidFill>
              </a:rPr>
              <a:t>Your task </a:t>
            </a:r>
            <a:r>
              <a:rPr lang="en-GB" sz="2400" dirty="0">
                <a:solidFill>
                  <a:schemeClr val="bg2">
                    <a:lumMod val="50000"/>
                  </a:schemeClr>
                </a:solidFill>
              </a:rPr>
              <a:t>is to work as a group and identify five things that everyone in </a:t>
            </a:r>
            <a:r>
              <a:rPr lang="en-GB" sz="2400" dirty="0" smtClean="0">
                <a:solidFill>
                  <a:schemeClr val="bg2">
                    <a:lumMod val="50000"/>
                  </a:schemeClr>
                </a:solidFill>
              </a:rPr>
              <a:t>your </a:t>
            </a:r>
            <a:r>
              <a:rPr lang="en-GB" sz="2400" dirty="0">
                <a:solidFill>
                  <a:schemeClr val="bg2">
                    <a:lumMod val="50000"/>
                  </a:schemeClr>
                </a:solidFill>
              </a:rPr>
              <a:t>group has in common. </a:t>
            </a:r>
            <a:endParaRPr lang="en-GB" sz="2400" dirty="0" smtClean="0">
              <a:solidFill>
                <a:schemeClr val="bg2">
                  <a:lumMod val="50000"/>
                </a:schemeClr>
              </a:solidFill>
            </a:endParaRPr>
          </a:p>
          <a:p>
            <a:r>
              <a:rPr lang="en-GB" sz="2400" dirty="0" smtClean="0">
                <a:solidFill>
                  <a:schemeClr val="bg2">
                    <a:lumMod val="50000"/>
                  </a:schemeClr>
                </a:solidFill>
              </a:rPr>
              <a:t>These can </a:t>
            </a:r>
            <a:r>
              <a:rPr lang="en-GB" sz="2400" dirty="0">
                <a:solidFill>
                  <a:schemeClr val="bg2">
                    <a:lumMod val="50000"/>
                  </a:schemeClr>
                </a:solidFill>
              </a:rPr>
              <a:t>be things to do with school, </a:t>
            </a:r>
            <a:r>
              <a:rPr lang="en-GB" sz="2400" dirty="0" smtClean="0">
                <a:solidFill>
                  <a:schemeClr val="bg2">
                    <a:lumMod val="50000"/>
                  </a:schemeClr>
                </a:solidFill>
              </a:rPr>
              <a:t>hobbies, family, pets etc. </a:t>
            </a:r>
          </a:p>
          <a:p>
            <a:endParaRPr lang="en-GB" sz="2400" dirty="0" smtClean="0">
              <a:solidFill>
                <a:schemeClr val="bg2">
                  <a:lumMod val="50000"/>
                </a:schemeClr>
              </a:solidFill>
            </a:endParaRPr>
          </a:p>
          <a:p>
            <a:r>
              <a:rPr lang="en-GB" sz="2400" dirty="0" smtClean="0">
                <a:solidFill>
                  <a:schemeClr val="bg2">
                    <a:lumMod val="50000"/>
                  </a:schemeClr>
                </a:solidFill>
              </a:rPr>
              <a:t>Nominate </a:t>
            </a:r>
            <a:r>
              <a:rPr lang="en-GB" sz="2400" dirty="0">
                <a:solidFill>
                  <a:schemeClr val="bg2">
                    <a:lumMod val="50000"/>
                  </a:schemeClr>
                </a:solidFill>
              </a:rPr>
              <a:t>one person in </a:t>
            </a:r>
            <a:r>
              <a:rPr lang="en-GB" sz="2400" dirty="0" smtClean="0">
                <a:solidFill>
                  <a:schemeClr val="bg2">
                    <a:lumMod val="50000"/>
                  </a:schemeClr>
                </a:solidFill>
              </a:rPr>
              <a:t>your group </a:t>
            </a:r>
            <a:r>
              <a:rPr lang="en-GB" sz="2400" dirty="0">
                <a:solidFill>
                  <a:schemeClr val="bg2">
                    <a:lumMod val="50000"/>
                  </a:schemeClr>
                </a:solidFill>
              </a:rPr>
              <a:t>to write down the five things the group decides </a:t>
            </a:r>
            <a:r>
              <a:rPr lang="en-GB" sz="2400" dirty="0" smtClean="0">
                <a:solidFill>
                  <a:schemeClr val="bg2">
                    <a:lumMod val="50000"/>
                  </a:schemeClr>
                </a:solidFill>
              </a:rPr>
              <a:t>you </a:t>
            </a:r>
            <a:r>
              <a:rPr lang="en-GB" sz="2400" dirty="0">
                <a:solidFill>
                  <a:schemeClr val="bg2">
                    <a:lumMod val="50000"/>
                  </a:schemeClr>
                </a:solidFill>
              </a:rPr>
              <a:t>all have in common</a:t>
            </a:r>
            <a:r>
              <a:rPr lang="en-GB" sz="2400" dirty="0" smtClean="0">
                <a:solidFill>
                  <a:schemeClr val="bg2">
                    <a:lumMod val="50000"/>
                  </a:schemeClr>
                </a:solidFill>
              </a:rPr>
              <a:t>.</a:t>
            </a:r>
          </a:p>
          <a:p>
            <a:endParaRPr lang="en-GB" sz="2400" dirty="0">
              <a:solidFill>
                <a:schemeClr val="bg2">
                  <a:lumMod val="50000"/>
                </a:schemeClr>
              </a:solidFill>
            </a:endParaRPr>
          </a:p>
          <a:p>
            <a:r>
              <a:rPr lang="en-GB" sz="2400" dirty="0">
                <a:solidFill>
                  <a:schemeClr val="bg2">
                    <a:lumMod val="50000"/>
                  </a:schemeClr>
                </a:solidFill>
              </a:rPr>
              <a:t>When </a:t>
            </a:r>
            <a:r>
              <a:rPr lang="en-GB" sz="2400" dirty="0" smtClean="0">
                <a:solidFill>
                  <a:schemeClr val="bg2">
                    <a:lumMod val="50000"/>
                  </a:schemeClr>
                </a:solidFill>
              </a:rPr>
              <a:t>you have finished writing your </a:t>
            </a:r>
            <a:r>
              <a:rPr lang="en-GB" sz="2400" dirty="0">
                <a:solidFill>
                  <a:schemeClr val="bg2">
                    <a:lumMod val="50000"/>
                  </a:schemeClr>
                </a:solidFill>
              </a:rPr>
              <a:t>list, </a:t>
            </a:r>
            <a:r>
              <a:rPr lang="en-GB" sz="2400" dirty="0" smtClean="0">
                <a:solidFill>
                  <a:schemeClr val="bg2">
                    <a:lumMod val="50000"/>
                  </a:schemeClr>
                </a:solidFill>
              </a:rPr>
              <a:t>choose a </a:t>
            </a:r>
            <a:r>
              <a:rPr lang="en-GB" sz="2400" dirty="0">
                <a:solidFill>
                  <a:schemeClr val="bg2">
                    <a:lumMod val="50000"/>
                  </a:schemeClr>
                </a:solidFill>
              </a:rPr>
              <a:t>volunteer from </a:t>
            </a:r>
            <a:r>
              <a:rPr lang="en-GB" sz="2400" dirty="0" smtClean="0">
                <a:solidFill>
                  <a:schemeClr val="bg2">
                    <a:lumMod val="50000"/>
                  </a:schemeClr>
                </a:solidFill>
              </a:rPr>
              <a:t>your </a:t>
            </a:r>
            <a:r>
              <a:rPr lang="en-GB" sz="2400" dirty="0">
                <a:solidFill>
                  <a:schemeClr val="bg2">
                    <a:lumMod val="50000"/>
                  </a:schemeClr>
                </a:solidFill>
              </a:rPr>
              <a:t>group to read out </a:t>
            </a:r>
            <a:r>
              <a:rPr lang="en-GB" sz="2400" dirty="0" smtClean="0">
                <a:solidFill>
                  <a:schemeClr val="bg2">
                    <a:lumMod val="50000"/>
                  </a:schemeClr>
                </a:solidFill>
              </a:rPr>
              <a:t>your </a:t>
            </a:r>
            <a:r>
              <a:rPr lang="en-GB" sz="2400" dirty="0">
                <a:solidFill>
                  <a:schemeClr val="bg2">
                    <a:lumMod val="50000"/>
                  </a:schemeClr>
                </a:solidFill>
              </a:rPr>
              <a:t>list. See if anything overlaps across all group lists. There might be one </a:t>
            </a:r>
            <a:r>
              <a:rPr lang="en-GB" sz="2400" dirty="0" smtClean="0">
                <a:solidFill>
                  <a:schemeClr val="bg2">
                    <a:lumMod val="50000"/>
                  </a:schemeClr>
                </a:solidFill>
              </a:rPr>
              <a:t>thing that we all have in common.</a:t>
            </a:r>
            <a:endParaRPr lang="en-GB" sz="2400" dirty="0">
              <a:solidFill>
                <a:schemeClr val="bg2">
                  <a:lumMod val="50000"/>
                </a:schemeClr>
              </a:solidFill>
            </a:endParaRPr>
          </a:p>
        </p:txBody>
      </p:sp>
      <p:sp>
        <p:nvSpPr>
          <p:cNvPr id="3" name="Rectangle 2"/>
          <p:cNvSpPr/>
          <p:nvPr/>
        </p:nvSpPr>
        <p:spPr>
          <a:xfrm>
            <a:off x="1096877" y="548680"/>
            <a:ext cx="651171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 things in common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14385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5" y="4372168"/>
            <a:ext cx="7118176" cy="1143000"/>
          </a:xfrm>
        </p:spPr>
        <p:txBody>
          <a:bodyPr/>
          <a:lstStyle/>
          <a:p>
            <a:pPr marL="0" indent="0" algn="ctr">
              <a:buNone/>
            </a:pPr>
            <a:r>
              <a:rPr lang="en-GB" dirty="0">
                <a:hlinkClick r:id="rId2"/>
              </a:rPr>
              <a:t>https://www.youtube.com/watch?v=W21KjnF3YME&amp;safe=true</a:t>
            </a:r>
            <a:endParaRPr lang="en-GB"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84" y="260648"/>
            <a:ext cx="7400925"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507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844824"/>
            <a:ext cx="7632848" cy="4524315"/>
          </a:xfrm>
          <a:prstGeom prst="rect">
            <a:avLst/>
          </a:prstGeom>
        </p:spPr>
        <p:txBody>
          <a:bodyPr wrap="square">
            <a:spAutoFit/>
          </a:bodyPr>
          <a:lstStyle/>
          <a:p>
            <a:r>
              <a:rPr lang="en-GB" sz="2400" b="1" i="1" dirty="0">
                <a:solidFill>
                  <a:schemeClr val="bg2">
                    <a:lumMod val="50000"/>
                  </a:schemeClr>
                </a:solidFill>
              </a:rPr>
              <a:t>Instructions:</a:t>
            </a:r>
            <a:endParaRPr lang="en-GB" sz="2400" dirty="0">
              <a:solidFill>
                <a:schemeClr val="bg2">
                  <a:lumMod val="50000"/>
                </a:schemeClr>
              </a:solidFill>
            </a:endParaRPr>
          </a:p>
          <a:p>
            <a:r>
              <a:rPr lang="en-GB" sz="2400" dirty="0">
                <a:solidFill>
                  <a:schemeClr val="bg2">
                    <a:lumMod val="50000"/>
                  </a:schemeClr>
                </a:solidFill>
              </a:rPr>
              <a:t>1. Explain to students that when we reflect on things that we’re grateful for, it can improve our general mood and wellbeing.</a:t>
            </a:r>
          </a:p>
          <a:p>
            <a:r>
              <a:rPr lang="en-GB" sz="2400" dirty="0">
                <a:solidFill>
                  <a:schemeClr val="bg2">
                    <a:lumMod val="50000"/>
                  </a:schemeClr>
                </a:solidFill>
              </a:rPr>
              <a:t>2. Ask students to take five minutes to think about and write down three things they are grateful for.</a:t>
            </a:r>
          </a:p>
          <a:p>
            <a:r>
              <a:rPr lang="en-GB" sz="2400" dirty="0">
                <a:solidFill>
                  <a:schemeClr val="bg2">
                    <a:lumMod val="50000"/>
                  </a:schemeClr>
                </a:solidFill>
              </a:rPr>
              <a:t>3. Each student should then share their three good things with five randomly selected students in the class.</a:t>
            </a:r>
          </a:p>
          <a:p>
            <a:r>
              <a:rPr lang="en-GB" sz="2400" dirty="0">
                <a:solidFill>
                  <a:schemeClr val="bg2">
                    <a:lumMod val="50000"/>
                  </a:schemeClr>
                </a:solidFill>
              </a:rPr>
              <a:t>4. Discuss as a group whether there were any similarities and differences between the students’ answers</a:t>
            </a:r>
            <a:r>
              <a:rPr lang="en-GB" sz="2400" dirty="0"/>
              <a:t>.</a:t>
            </a:r>
          </a:p>
        </p:txBody>
      </p:sp>
      <p:sp>
        <p:nvSpPr>
          <p:cNvPr id="3" name="Rectangle 2"/>
          <p:cNvSpPr/>
          <p:nvPr/>
        </p:nvSpPr>
        <p:spPr>
          <a:xfrm>
            <a:off x="2195736" y="188640"/>
            <a:ext cx="44855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 good things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620929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276872"/>
            <a:ext cx="8136904" cy="4154984"/>
          </a:xfrm>
          <a:prstGeom prst="rect">
            <a:avLst/>
          </a:prstGeom>
        </p:spPr>
        <p:txBody>
          <a:bodyPr wrap="square">
            <a:spAutoFit/>
          </a:bodyPr>
          <a:lstStyle/>
          <a:p>
            <a:r>
              <a:rPr lang="en-GB" sz="2400" dirty="0">
                <a:solidFill>
                  <a:schemeClr val="bg2">
                    <a:lumMod val="50000"/>
                  </a:schemeClr>
                </a:solidFill>
              </a:rPr>
              <a:t>1. Ensure that each student has a piece of paper and a writing tool.</a:t>
            </a:r>
          </a:p>
          <a:p>
            <a:r>
              <a:rPr lang="en-GB" sz="2400" dirty="0">
                <a:solidFill>
                  <a:schemeClr val="bg2">
                    <a:lumMod val="50000"/>
                  </a:schemeClr>
                </a:solidFill>
              </a:rPr>
              <a:t>2. Ask each student to write down three things about themselves. Two things need to be true, and one thing needs to be a lie. Students can write down anything – from a description of their appearance, to what foods or music they like, to places they have been.</a:t>
            </a:r>
          </a:p>
          <a:p>
            <a:r>
              <a:rPr lang="en-GB" sz="2400" dirty="0">
                <a:solidFill>
                  <a:schemeClr val="bg2">
                    <a:lumMod val="50000"/>
                  </a:schemeClr>
                </a:solidFill>
              </a:rPr>
              <a:t>3. Once everyone has written two facts and one lie about themselves, ask for volunteers to share their three things. When they have read out their list, the rest of the class should try to guess which thing is the lie.</a:t>
            </a:r>
          </a:p>
        </p:txBody>
      </p:sp>
      <p:sp>
        <p:nvSpPr>
          <p:cNvPr id="3" name="Rectangle 2"/>
          <p:cNvSpPr/>
          <p:nvPr/>
        </p:nvSpPr>
        <p:spPr>
          <a:xfrm>
            <a:off x="1682429" y="404664"/>
            <a:ext cx="57791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truths and 1 lie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13152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2182505"/>
            <a:ext cx="7632848" cy="3693319"/>
          </a:xfrm>
          <a:prstGeom prst="rect">
            <a:avLst/>
          </a:prstGeom>
        </p:spPr>
        <p:txBody>
          <a:bodyPr wrap="square">
            <a:spAutoFit/>
          </a:bodyPr>
          <a:lstStyle/>
          <a:p>
            <a:r>
              <a:rPr lang="en-GB" b="1" i="1" dirty="0">
                <a:solidFill>
                  <a:schemeClr val="bg2">
                    <a:lumMod val="50000"/>
                  </a:schemeClr>
                </a:solidFill>
              </a:rPr>
              <a:t>Instructions:</a:t>
            </a:r>
            <a:endParaRPr lang="en-GB" dirty="0">
              <a:solidFill>
                <a:schemeClr val="bg2">
                  <a:lumMod val="50000"/>
                </a:schemeClr>
              </a:solidFill>
            </a:endParaRPr>
          </a:p>
          <a:p>
            <a:r>
              <a:rPr lang="en-GB" dirty="0">
                <a:solidFill>
                  <a:schemeClr val="bg2">
                    <a:lumMod val="50000"/>
                  </a:schemeClr>
                </a:solidFill>
              </a:rPr>
              <a:t>1. Explain to the students that they are going to think of and write down a random act of kindness they plan to do for another person. It may be for a classmate, or someone else at or outside of school. The act may be as simple as writing a letter thanking the person for doing something, helping someone with a project they are working on, paying someone a compliment, or inviting someone new to the school or neighbourhood to join in an activity.</a:t>
            </a:r>
          </a:p>
          <a:p>
            <a:r>
              <a:rPr lang="en-GB" dirty="0">
                <a:solidFill>
                  <a:schemeClr val="bg2">
                    <a:lumMod val="50000"/>
                  </a:schemeClr>
                </a:solidFill>
              </a:rPr>
              <a:t>2. Ask the students to write down the nature of their random act of kindness, who it will be aimed at, when they will complete the act, how they think completing it will make them feel, and what effect they expect it will have on the other person.</a:t>
            </a:r>
          </a:p>
          <a:p>
            <a:r>
              <a:rPr lang="en-GB" dirty="0">
                <a:solidFill>
                  <a:schemeClr val="bg2">
                    <a:lumMod val="50000"/>
                  </a:schemeClr>
                </a:solidFill>
              </a:rPr>
              <a:t>3. Ask the students to share their idea with a partner.</a:t>
            </a:r>
          </a:p>
        </p:txBody>
      </p:sp>
      <p:sp>
        <p:nvSpPr>
          <p:cNvPr id="4" name="Rectangle 3"/>
          <p:cNvSpPr/>
          <p:nvPr/>
        </p:nvSpPr>
        <p:spPr>
          <a:xfrm>
            <a:off x="496440" y="692696"/>
            <a:ext cx="81419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Random acts of kindness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33858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7488832" cy="523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095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48680"/>
            <a:ext cx="7200800" cy="511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673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865" y="836712"/>
            <a:ext cx="680733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39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11738"/>
            <a:ext cx="6624736" cy="457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099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2660"/>
            <a:ext cx="6919911"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057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36712"/>
            <a:ext cx="675526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183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078" y="1507271"/>
            <a:ext cx="518160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197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9" y="4372168"/>
            <a:ext cx="6902152" cy="1143000"/>
          </a:xfrm>
        </p:spPr>
        <p:txBody>
          <a:bodyPr/>
          <a:lstStyle/>
          <a:p>
            <a:pPr marL="0" indent="0" algn="ctr">
              <a:buNone/>
            </a:pPr>
            <a:r>
              <a:rPr lang="en-GB" dirty="0">
                <a:hlinkClick r:id="rId2"/>
              </a:rPr>
              <a:t>https://www.youtube.com/watch?v=qxyVCjp48S4&amp;safe=true</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60648"/>
            <a:ext cx="73533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400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1662113"/>
            <a:ext cx="513397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87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781" y="1681162"/>
            <a:ext cx="5162550"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906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53906"/>
            <a:ext cx="8015563" cy="501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243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764703"/>
            <a:ext cx="8389521" cy="5426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474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437882" cy="672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775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5"/>
            <a:ext cx="9144000" cy="5628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699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858647" cy="568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53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88186"/>
            <a:ext cx="8809881" cy="5613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223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5005"/>
            <a:ext cx="5086025" cy="686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903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072"/>
            <a:ext cx="5256584" cy="682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53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7" y="4372168"/>
            <a:ext cx="7190184" cy="1143000"/>
          </a:xfrm>
        </p:spPr>
        <p:txBody>
          <a:bodyPr/>
          <a:lstStyle/>
          <a:p>
            <a:pPr marL="0" indent="0" algn="ctr">
              <a:buNone/>
            </a:pPr>
            <a:r>
              <a:rPr lang="en-GB" dirty="0">
                <a:hlinkClick r:id="rId2"/>
              </a:rPr>
              <a:t>https://www.youtube.com/watch?v=5qoU_XBkm3g&amp;safe=true</a:t>
            </a:r>
            <a:endParaRPr lang="en-GB" dirty="0"/>
          </a:p>
        </p:txBody>
      </p:sp>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895" y="260648"/>
            <a:ext cx="74104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22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28575"/>
            <a:ext cx="4914900"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105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369"/>
            <a:ext cx="5400600" cy="687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127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70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84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020022" cy="685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504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8336"/>
            <a:ext cx="7416824" cy="6886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549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80595" cy="561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889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oll-A-Monster-Printab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24744"/>
            <a:ext cx="4752528" cy="4466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924149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450dbd45caf76e68a784e45c96bad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8156"/>
            <a:ext cx="4570103" cy="6849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649224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preferRelativeResize="0">
            <a:picLocks noChangeArrowheads="1"/>
          </p:cNvPicPr>
          <p:nvPr/>
        </p:nvPicPr>
        <p:blipFill>
          <a:blip r:embed="rId2">
            <a:extLst>
              <a:ext uri="{28A0092B-C50C-407E-A947-70E740481C1C}">
                <a14:useLocalDpi xmlns:a14="http://schemas.microsoft.com/office/drawing/2010/main" val="0"/>
              </a:ext>
            </a:extLst>
          </a:blip>
          <a:srcRect b="4199"/>
          <a:stretch>
            <a:fillRect/>
          </a:stretch>
        </p:blipFill>
        <p:spPr bwMode="auto">
          <a:xfrm>
            <a:off x="2195736" y="1124744"/>
            <a:ext cx="4752528" cy="432048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113897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6632"/>
            <a:ext cx="5616624" cy="669674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06902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1" y="4372168"/>
            <a:ext cx="6974160" cy="1143000"/>
          </a:xfrm>
        </p:spPr>
        <p:txBody>
          <a:bodyPr/>
          <a:lstStyle/>
          <a:p>
            <a:pPr marL="0" indent="0" algn="ctr">
              <a:buNone/>
            </a:pPr>
            <a:r>
              <a:rPr lang="en-GB" dirty="0">
                <a:hlinkClick r:id="rId2"/>
              </a:rPr>
              <a:t>https://www.youtube.com/watch?v=nroyrDRXkFg&amp;safe=true</a:t>
            </a:r>
            <a:endParaRPr lang="en-GB" dirty="0"/>
          </a:p>
        </p:txBody>
      </p:sp>
      <p:pic>
        <p:nvPicPr>
          <p:cNvPr id="614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60647"/>
            <a:ext cx="74485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948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chool wellbeing activ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985" y="355143"/>
            <a:ext cx="5513495" cy="599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620688"/>
            <a:ext cx="5182378" cy="563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14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editation for kids ac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052736"/>
            <a:ext cx="3439850"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846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3" y="4372168"/>
            <a:ext cx="7406208" cy="1143000"/>
          </a:xfrm>
        </p:spPr>
        <p:txBody>
          <a:bodyPr/>
          <a:lstStyle/>
          <a:p>
            <a:pPr marL="0" indent="0" algn="ctr">
              <a:buNone/>
            </a:pPr>
            <a:r>
              <a:rPr lang="en-GB" dirty="0">
                <a:hlinkClick r:id="rId2"/>
              </a:rPr>
              <a:t>https://www.youtube.com/watch?v=F0WYFXxhPGY&amp;safe=true</a:t>
            </a:r>
            <a:endParaRPr lang="en-GB" dirty="0"/>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72390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39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372168"/>
            <a:ext cx="7046169" cy="1143000"/>
          </a:xfrm>
        </p:spPr>
        <p:txBody>
          <a:bodyPr/>
          <a:lstStyle/>
          <a:p>
            <a:pPr marL="0" indent="0" algn="ctr">
              <a:buNone/>
            </a:pPr>
            <a:r>
              <a:rPr lang="en-GB" dirty="0">
                <a:hlinkClick r:id="rId2"/>
              </a:rPr>
              <a:t>https://www.youtube.com/watch?v=c1Ndym-IsQg&amp;safe=true</a:t>
            </a:r>
            <a:endParaRPr lang="en-GB"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79" y="476672"/>
            <a:ext cx="73914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12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7" y="4372168"/>
            <a:ext cx="6830144" cy="1143000"/>
          </a:xfrm>
        </p:spPr>
        <p:txBody>
          <a:bodyPr/>
          <a:lstStyle/>
          <a:p>
            <a:pPr marL="0" indent="0" algn="ctr">
              <a:buNone/>
            </a:pPr>
            <a:r>
              <a:rPr lang="en-GB" dirty="0" smtClean="0">
                <a:hlinkClick r:id="rId2"/>
              </a:rPr>
              <a:t>https</a:t>
            </a:r>
            <a:r>
              <a:rPr lang="en-GB" dirty="0">
                <a:hlinkClick r:id="rId2"/>
              </a:rPr>
              <a:t>://www.youtube.com/watch?v=kmvVwD4_KYo&amp;safe=true</a:t>
            </a:r>
            <a:endParaRPr lang="en-GB" dirty="0"/>
          </a:p>
        </p:txBody>
      </p:sp>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48680"/>
            <a:ext cx="7143750"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368004"/>
      </p:ext>
    </p:extLst>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112</TotalTime>
  <Words>801</Words>
  <Application>Microsoft Office PowerPoint</Application>
  <PresentationFormat>On-screen Show (4:3)</PresentationFormat>
  <Paragraphs>93</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Slipstream</vt:lpstr>
      <vt:lpstr>PowerPoint Presentation</vt:lpstr>
      <vt:lpstr>PowerPoint Presentation</vt:lpstr>
      <vt:lpstr>https://www.youtube.com/watch?v=W21KjnF3YME&amp;safe=true</vt:lpstr>
      <vt:lpstr>https://www.youtube.com/watch?v=qxyVCjp48S4&amp;safe=true</vt:lpstr>
      <vt:lpstr>https://www.youtube.com/watch?v=5qoU_XBkm3g&amp;safe=true</vt:lpstr>
      <vt:lpstr>https://www.youtube.com/watch?v=nroyrDRXkFg&amp;safe=true</vt:lpstr>
      <vt:lpstr>https://www.youtube.com/watch?v=F0WYFXxhPGY&amp;safe=true</vt:lpstr>
      <vt:lpstr>https://www.youtube.com/watch?v=c1Ndym-IsQg&amp;safe=true</vt:lpstr>
      <vt:lpstr>https://www.youtube.com/watch?v=kmvVwD4_KYo&amp;safe=true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Proudman</dc:creator>
  <cp:lastModifiedBy>Stacey King</cp:lastModifiedBy>
  <cp:revision>15</cp:revision>
  <cp:lastPrinted>2019-03-28T11:17:26Z</cp:lastPrinted>
  <dcterms:created xsi:type="dcterms:W3CDTF">2019-03-28T11:12:51Z</dcterms:created>
  <dcterms:modified xsi:type="dcterms:W3CDTF">2020-03-12T13:41:07Z</dcterms:modified>
</cp:coreProperties>
</file>