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5" r:id="rId5"/>
    <p:sldId id="260" r:id="rId6"/>
    <p:sldId id="264"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87" autoAdjust="0"/>
    <p:restoredTop sz="94629" autoAdjust="0"/>
  </p:normalViewPr>
  <p:slideViewPr>
    <p:cSldViewPr>
      <p:cViewPr varScale="1">
        <p:scale>
          <a:sx n="74" d="100"/>
          <a:sy n="74" d="100"/>
        </p:scale>
        <p:origin x="12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3148A0C-5545-4FC6-8260-43FCC71C66D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FA634-1616-4FC1-80DA-900724ED22C5}" type="slidenum">
              <a:rPr lang="en-US" smtClean="0"/>
              <a:t>‹#›</a:t>
            </a:fld>
            <a:endParaRPr lang="en-US"/>
          </a:p>
        </p:txBody>
      </p:sp>
    </p:spTree>
    <p:extLst>
      <p:ext uri="{BB962C8B-B14F-4D97-AF65-F5344CB8AC3E}">
        <p14:creationId xmlns:p14="http://schemas.microsoft.com/office/powerpoint/2010/main" val="1903180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48A0C-5545-4FC6-8260-43FCC71C66DC}" type="datetimeFigureOut">
              <a:rPr lang="en-US" smtClean="0"/>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FA634-1616-4FC1-80DA-900724ED22C5}" type="slidenum">
              <a:rPr lang="en-US" smtClean="0"/>
              <a:t>‹#›</a:t>
            </a:fld>
            <a:endParaRPr lang="en-US"/>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34659" y="44624"/>
            <a:ext cx="2817118" cy="1227088"/>
          </a:xfrm>
          <a:prstGeom prst="rect">
            <a:avLst/>
          </a:prstGeom>
        </p:spPr>
      </p:pic>
    </p:spTree>
    <p:extLst>
      <p:ext uri="{BB962C8B-B14F-4D97-AF65-F5344CB8AC3E}">
        <p14:creationId xmlns:p14="http://schemas.microsoft.com/office/powerpoint/2010/main" val="2134202901"/>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o2.co.uk/help/nspcc/helpline"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30" y="1916832"/>
            <a:ext cx="8598829" cy="4678204"/>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glow rad="228600">
                    <a:schemeClr val="accent1">
                      <a:satMod val="175000"/>
                      <a:alpha val="40000"/>
                    </a:schemeClr>
                  </a:glow>
                </a:effectLst>
                <a:latin typeface="Comic Sans MS" panose="030F0702030302020204" pitchFamily="66" charset="0"/>
              </a:rPr>
              <a:t>Whilst You Are </a:t>
            </a:r>
            <a:r>
              <a:rPr lang="en-US" sz="5400" b="1" dirty="0">
                <a:ln/>
                <a:solidFill>
                  <a:schemeClr val="accent4"/>
                </a:solidFill>
                <a:effectLst>
                  <a:glow rad="228600">
                    <a:schemeClr val="accent1">
                      <a:satMod val="175000"/>
                      <a:alpha val="40000"/>
                    </a:schemeClr>
                  </a:glow>
                </a:effectLst>
                <a:latin typeface="Comic Sans MS" panose="030F0702030302020204" pitchFamily="66" charset="0"/>
              </a:rPr>
              <a:t>A</a:t>
            </a:r>
            <a:r>
              <a:rPr lang="en-US" sz="5400" b="1" cap="none" spc="0" dirty="0" smtClean="0">
                <a:ln/>
                <a:solidFill>
                  <a:schemeClr val="accent4"/>
                </a:solidFill>
                <a:effectLst>
                  <a:glow rad="228600">
                    <a:schemeClr val="accent1">
                      <a:satMod val="175000"/>
                      <a:alpha val="40000"/>
                    </a:schemeClr>
                  </a:glow>
                </a:effectLst>
                <a:latin typeface="Comic Sans MS" panose="030F0702030302020204" pitchFamily="66" charset="0"/>
              </a:rPr>
              <a:t>t Home</a:t>
            </a:r>
          </a:p>
          <a:p>
            <a:pPr algn="ctr"/>
            <a:r>
              <a:rPr lang="en-US" sz="3600" b="1" dirty="0" smtClean="0">
                <a:ln/>
                <a:solidFill>
                  <a:schemeClr val="accent4"/>
                </a:solidFill>
                <a:effectLst>
                  <a:glow rad="228600">
                    <a:schemeClr val="accent1">
                      <a:satMod val="175000"/>
                      <a:alpha val="40000"/>
                    </a:schemeClr>
                  </a:glow>
                </a:effectLst>
                <a:latin typeface="Comic Sans MS" panose="030F0702030302020204" pitchFamily="66" charset="0"/>
              </a:rPr>
              <a:t>We are going to stay in touch</a:t>
            </a:r>
          </a:p>
          <a:p>
            <a:pPr algn="ctr"/>
            <a:endParaRPr lang="en-US" sz="3600" b="1" cap="none" spc="0" dirty="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dirty="0" smtClean="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cap="none" spc="0" dirty="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dirty="0" smtClean="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cap="none" spc="0" dirty="0" smtClean="0">
              <a:ln/>
              <a:solidFill>
                <a:schemeClr val="accent4"/>
              </a:solidFill>
              <a:effectLst>
                <a:glow rad="228600">
                  <a:schemeClr val="accent1">
                    <a:satMod val="175000"/>
                    <a:alpha val="40000"/>
                  </a:schemeClr>
                </a:glow>
              </a:effectLst>
              <a:latin typeface="Comic Sans MS" panose="030F0702030302020204" pitchFamily="66" charset="0"/>
            </a:endParaRPr>
          </a:p>
          <a:p>
            <a:pPr algn="ctr"/>
            <a:r>
              <a:rPr lang="en-US" sz="2800" b="1" dirty="0" smtClean="0">
                <a:ln/>
                <a:solidFill>
                  <a:schemeClr val="accent4"/>
                </a:solidFill>
                <a:effectLst>
                  <a:glow rad="228600">
                    <a:schemeClr val="accent1">
                      <a:satMod val="175000"/>
                      <a:alpha val="40000"/>
                    </a:schemeClr>
                  </a:glow>
                </a:effectLst>
                <a:latin typeface="Comic Sans MS" panose="030F0702030302020204" pitchFamily="66" charset="0"/>
              </a:rPr>
              <a:t>15th April 2020</a:t>
            </a:r>
            <a:endParaRPr lang="en-US" sz="2800" b="1" cap="none" spc="0" dirty="0">
              <a:ln/>
              <a:solidFill>
                <a:schemeClr val="accent4"/>
              </a:solidFill>
              <a:effectLst>
                <a:glow rad="228600">
                  <a:schemeClr val="accent1">
                    <a:satMod val="175000"/>
                    <a:alpha val="40000"/>
                  </a:schemeClr>
                </a:glow>
              </a:effectLst>
              <a:latin typeface="Comic Sans MS" panose="030F0702030302020204" pitchFamily="66" charset="0"/>
            </a:endParaRPr>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547165"/>
            <a:ext cx="2000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704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1556792"/>
            <a:ext cx="7762061" cy="707886"/>
          </a:xfrm>
          <a:prstGeom prst="rect">
            <a:avLst/>
          </a:prstGeom>
        </p:spPr>
        <p:txBody>
          <a:bodyPr wrap="none">
            <a:spAutoFit/>
          </a:bodyPr>
          <a:lstStyle/>
          <a:p>
            <a:pPr algn="ctr"/>
            <a:r>
              <a:rPr lang="en-US" sz="4000" b="1" dirty="0" smtClean="0">
                <a:ln/>
                <a:solidFill>
                  <a:schemeClr val="accent4"/>
                </a:solidFill>
                <a:effectLst>
                  <a:glow rad="228600">
                    <a:schemeClr val="accent1">
                      <a:satMod val="175000"/>
                      <a:alpha val="40000"/>
                    </a:schemeClr>
                  </a:glow>
                </a:effectLst>
                <a:latin typeface="Comic Sans MS" panose="030F0702030302020204" pitchFamily="66" charset="0"/>
              </a:rPr>
              <a:t>Positive Message of the Week</a:t>
            </a:r>
            <a:endParaRPr lang="en-US" sz="4000" b="1" dirty="0">
              <a:ln/>
              <a:solidFill>
                <a:schemeClr val="accent4"/>
              </a:solidFill>
              <a:effectLst>
                <a:glow rad="228600">
                  <a:schemeClr val="accent1">
                    <a:satMod val="175000"/>
                    <a:alpha val="40000"/>
                  </a:schemeClr>
                </a:glow>
              </a:effectLst>
              <a:latin typeface="Comic Sans MS" panose="030F0702030302020204" pitchFamily="66" charset="0"/>
            </a:endParaRPr>
          </a:p>
        </p:txBody>
      </p:sp>
      <p:sp>
        <p:nvSpPr>
          <p:cNvPr id="5" name="TextBox 4"/>
          <p:cNvSpPr txBox="1"/>
          <p:nvPr/>
        </p:nvSpPr>
        <p:spPr>
          <a:xfrm>
            <a:off x="827584" y="2492896"/>
            <a:ext cx="7834068" cy="3354765"/>
          </a:xfrm>
          <a:prstGeom prst="rect">
            <a:avLst/>
          </a:prstGeom>
          <a:noFill/>
        </p:spPr>
        <p:txBody>
          <a:bodyPr wrap="square" rtlCol="0">
            <a:spAutoFit/>
          </a:bodyPr>
          <a:lstStyle/>
          <a:p>
            <a:endParaRPr lang="en-GB" dirty="0" smtClean="0"/>
          </a:p>
          <a:p>
            <a:endParaRPr lang="en-GB" dirty="0"/>
          </a:p>
          <a:p>
            <a:r>
              <a:rPr lang="en-GB" sz="1600" dirty="0" smtClean="0">
                <a:solidFill>
                  <a:schemeClr val="accent4">
                    <a:lumMod val="50000"/>
                  </a:schemeClr>
                </a:solidFill>
                <a:latin typeface="Comic Sans MS" panose="030F0702030302020204" pitchFamily="66" charset="0"/>
              </a:rPr>
              <a:t>Hello everyone, because we cannot visit you in your schools at the moment, we are now on our second weekly message.  Each week we will be adding new activity ideas for you to do at home either by yourself, a family member or your personal friends online.</a:t>
            </a:r>
          </a:p>
          <a:p>
            <a:r>
              <a:rPr lang="en-GB" sz="1600" dirty="0" smtClean="0">
                <a:solidFill>
                  <a:schemeClr val="accent4">
                    <a:lumMod val="50000"/>
                  </a:schemeClr>
                </a:solidFill>
                <a:latin typeface="Comic Sans MS" panose="030F0702030302020204" pitchFamily="66" charset="0"/>
              </a:rPr>
              <a:t>We are all aware of the changes going on at the moment which might make you feel scared or worried. That’s OK. It’s totally normal to feel like this. We all need to remember this situation won’t last forever.</a:t>
            </a:r>
          </a:p>
          <a:p>
            <a:r>
              <a:rPr lang="en-GB" sz="1600" dirty="0" smtClean="0">
                <a:solidFill>
                  <a:schemeClr val="accent4">
                    <a:lumMod val="50000"/>
                  </a:schemeClr>
                </a:solidFill>
                <a:latin typeface="Comic Sans MS" panose="030F0702030302020204" pitchFamily="66" charset="0"/>
              </a:rPr>
              <a:t>At this difficult time some children will be spending more time online than ever before.   They may be tempted to join groups, share pictures or participate in live streaming.</a:t>
            </a:r>
            <a:endParaRPr lang="en-GB" sz="3200" dirty="0">
              <a:solidFill>
                <a:prstClr val="black">
                  <a:tint val="75000"/>
                </a:prstClr>
              </a:solidFill>
            </a:endParaRPr>
          </a:p>
          <a:p>
            <a:endParaRPr lang="en-GB" sz="1600" dirty="0">
              <a:solidFill>
                <a:schemeClr val="accent4">
                  <a:lumMod val="50000"/>
                </a:schemeClr>
              </a:solidFill>
              <a:latin typeface="Comic Sans MS" panose="030F0702030302020204" pitchFamily="66" charset="0"/>
            </a:endParaRPr>
          </a:p>
        </p:txBody>
      </p:sp>
    </p:spTree>
    <p:extLst>
      <p:ext uri="{BB962C8B-B14F-4D97-AF65-F5344CB8AC3E}">
        <p14:creationId xmlns:p14="http://schemas.microsoft.com/office/powerpoint/2010/main" val="2902683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2356" y="2807062"/>
            <a:ext cx="7128792" cy="720080"/>
          </a:xfrm>
        </p:spPr>
        <p:txBody>
          <a:bodyPr/>
          <a:lstStyle/>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You are all smart children and we want you to remember the Online Safety message we sent.  This is for the Adults to make sure they keep you safe. </a:t>
            </a:r>
          </a:p>
          <a:p>
            <a:endParaRPr lang="en-GB" sz="1600" dirty="0">
              <a:solidFill>
                <a:schemeClr val="tx2">
                  <a:lumMod val="75000"/>
                </a:schemeClr>
              </a:solidFill>
              <a:effectLst>
                <a:outerShdw blurRad="38100" dist="38100" dir="2700000" algn="tl">
                  <a:srgbClr val="000000">
                    <a:alpha val="43137"/>
                  </a:srgbClr>
                </a:outerShdw>
              </a:effectLst>
              <a:latin typeface="Comic Sans MS" panose="030F0702030302020204" pitchFamily="66" charset="0"/>
            </a:endParaRPr>
          </a:p>
          <a:p>
            <a:endPar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endParaRPr>
          </a:p>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 Set up rules for using the computer and the internet.</a:t>
            </a:r>
          </a:p>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Never let your child give out personal information.</a:t>
            </a:r>
          </a:p>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Check The Websites and services the child uses.</a:t>
            </a:r>
          </a:p>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Get to know your child’s online friends.</a:t>
            </a:r>
          </a:p>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Keep the computer in a communal area of the house.</a:t>
            </a:r>
          </a:p>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Check age ratings on games.</a:t>
            </a:r>
          </a:p>
          <a:p>
            <a:endParaRPr lang="en-GB" sz="1600" dirty="0">
              <a:solidFill>
                <a:schemeClr val="tx1"/>
              </a:solidFill>
              <a:effectLst>
                <a:outerShdw blurRad="38100" dist="38100" dir="2700000" algn="tl">
                  <a:srgbClr val="000000">
                    <a:alpha val="43137"/>
                  </a:srgbClr>
                </a:outerShdw>
              </a:effectLst>
              <a:latin typeface="Comic Sans MS" panose="030F0702030302020204" pitchFamily="66" charset="0"/>
            </a:endParaRPr>
          </a:p>
        </p:txBody>
      </p:sp>
      <p:sp>
        <p:nvSpPr>
          <p:cNvPr id="2" name="Rectangle 1"/>
          <p:cNvSpPr/>
          <p:nvPr/>
        </p:nvSpPr>
        <p:spPr>
          <a:xfrm>
            <a:off x="891025" y="1052736"/>
            <a:ext cx="7651454" cy="1754326"/>
          </a:xfrm>
          <a:prstGeom prst="rect">
            <a:avLst/>
          </a:prstGeom>
        </p:spPr>
        <p:txBody>
          <a:bodyPr wrap="none">
            <a:spAutoFit/>
          </a:bodyPr>
          <a:lstStyle/>
          <a:p>
            <a:pPr algn="ct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Police messages</a:t>
            </a:r>
          </a:p>
          <a:p>
            <a:pPr algn="ctr"/>
            <a:r>
              <a:rPr lang="en-US" sz="4400" b="1" dirty="0" smtClean="0">
                <a:ln/>
                <a:solidFill>
                  <a:schemeClr val="accent4"/>
                </a:solidFill>
                <a:effectLst>
                  <a:glow rad="228600">
                    <a:schemeClr val="accent1">
                      <a:satMod val="175000"/>
                      <a:alpha val="40000"/>
                    </a:schemeClr>
                  </a:glow>
                </a:effectLst>
                <a:latin typeface="Comic Sans MS" panose="030F0702030302020204" pitchFamily="66" charset="0"/>
              </a:rPr>
              <a:t>Regarding</a:t>
            </a: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 Online safety</a:t>
            </a:r>
          </a:p>
        </p:txBody>
      </p:sp>
      <p:pic>
        <p:nvPicPr>
          <p:cNvPr id="4" name="Picture 3"/>
          <p:cNvPicPr>
            <a:picLocks noChangeAspect="1"/>
          </p:cNvPicPr>
          <p:nvPr/>
        </p:nvPicPr>
        <p:blipFill>
          <a:blip r:embed="rId2"/>
          <a:stretch>
            <a:fillRect/>
          </a:stretch>
        </p:blipFill>
        <p:spPr>
          <a:xfrm>
            <a:off x="2267744" y="6063206"/>
            <a:ext cx="1728192" cy="683565"/>
          </a:xfrm>
          <a:prstGeom prst="rect">
            <a:avLst/>
          </a:prstGeom>
        </p:spPr>
      </p:pic>
      <p:sp>
        <p:nvSpPr>
          <p:cNvPr id="5" name="TextBox 4"/>
          <p:cNvSpPr txBox="1"/>
          <p:nvPr/>
        </p:nvSpPr>
        <p:spPr>
          <a:xfrm>
            <a:off x="4355976" y="6401157"/>
            <a:ext cx="2458312" cy="307777"/>
          </a:xfrm>
          <a:prstGeom prst="rect">
            <a:avLst/>
          </a:prstGeom>
          <a:noFill/>
        </p:spPr>
        <p:txBody>
          <a:bodyPr wrap="square" rtlCol="0">
            <a:spAutoFit/>
          </a:bodyPr>
          <a:lstStyle/>
          <a:p>
            <a:r>
              <a:rPr lang="en-GB" sz="1400" dirty="0" smtClean="0">
                <a:solidFill>
                  <a:srgbClr val="002060"/>
                </a:solidFill>
              </a:rPr>
              <a:t>Twitter @</a:t>
            </a:r>
            <a:r>
              <a:rPr lang="en-GB" sz="1400" dirty="0" err="1" smtClean="0">
                <a:solidFill>
                  <a:srgbClr val="002060"/>
                </a:solidFill>
              </a:rPr>
              <a:t>CheshrieSSYP</a:t>
            </a:r>
            <a:endParaRPr lang="en-GB" sz="1400" dirty="0">
              <a:solidFill>
                <a:srgbClr val="002060"/>
              </a:solidFill>
            </a:endParaRPr>
          </a:p>
        </p:txBody>
      </p:sp>
    </p:spTree>
    <p:extLst>
      <p:ext uri="{BB962C8B-B14F-4D97-AF65-F5344CB8AC3E}">
        <p14:creationId xmlns:p14="http://schemas.microsoft.com/office/powerpoint/2010/main" val="179347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u="sng" dirty="0">
                <a:hlinkClick r:id="rId2"/>
              </a:rPr>
              <a:t>https://www.o2.co.uk/help/nspcc/helpline</a:t>
            </a:r>
            <a:r>
              <a:rPr lang="en-GB" dirty="0">
                <a:hlinkClick r:id="rId2"/>
              </a:rPr>
              <a:t> </a:t>
            </a:r>
            <a:endParaRPr lang="en-GB" dirty="0"/>
          </a:p>
        </p:txBody>
      </p:sp>
      <p:pic>
        <p:nvPicPr>
          <p:cNvPr id="1026" name="Picture 1" descr="cid:image002.png@01D6130D.71245F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908720"/>
            <a:ext cx="4104456" cy="28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3347864" y="5286164"/>
            <a:ext cx="2861572" cy="1131859"/>
          </a:xfrm>
          <a:prstGeom prst="rect">
            <a:avLst/>
          </a:prstGeom>
        </p:spPr>
      </p:pic>
    </p:spTree>
    <p:extLst>
      <p:ext uri="{BB962C8B-B14F-4D97-AF65-F5344CB8AC3E}">
        <p14:creationId xmlns:p14="http://schemas.microsoft.com/office/powerpoint/2010/main" val="1684533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5967" y="848986"/>
            <a:ext cx="3344185" cy="923330"/>
          </a:xfrm>
          <a:prstGeom prst="rect">
            <a:avLst/>
          </a:prstGeom>
        </p:spPr>
        <p:txBody>
          <a:bodyPr wrap="none">
            <a:spAutoFit/>
          </a:bodyPr>
          <a:lstStyle/>
          <a:p>
            <a:pPr algn="ct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Activities</a:t>
            </a:r>
            <a:endParaRPr lang="en-US" sz="5400" b="1" dirty="0">
              <a:ln/>
              <a:solidFill>
                <a:schemeClr val="accent4"/>
              </a:solidFill>
              <a:effectLst>
                <a:glow rad="228600">
                  <a:schemeClr val="accent1">
                    <a:satMod val="175000"/>
                    <a:alpha val="40000"/>
                  </a:schemeClr>
                </a:glow>
              </a:effectLst>
              <a:latin typeface="Comic Sans MS" panose="030F0702030302020204" pitchFamily="66" charset="0"/>
            </a:endParaRPr>
          </a:p>
        </p:txBody>
      </p:sp>
      <p:sp>
        <p:nvSpPr>
          <p:cNvPr id="4" name="Rectangle 3"/>
          <p:cNvSpPr/>
          <p:nvPr/>
        </p:nvSpPr>
        <p:spPr>
          <a:xfrm>
            <a:off x="107504" y="2100962"/>
            <a:ext cx="4572000" cy="815608"/>
          </a:xfrm>
          <a:prstGeom prst="rect">
            <a:avLst/>
          </a:prstGeom>
        </p:spPr>
        <p:txBody>
          <a:bodyPr>
            <a:spAutoFit/>
          </a:bodyPr>
          <a:lstStyle/>
          <a:p>
            <a:r>
              <a:rPr lang="en-GB" b="1" dirty="0" smtClean="0"/>
              <a:t>Riddle</a:t>
            </a:r>
            <a:r>
              <a:rPr lang="en-GB" b="1" dirty="0"/>
              <a:t>:</a:t>
            </a:r>
            <a:r>
              <a:rPr lang="en-GB" dirty="0"/>
              <a:t> </a:t>
            </a:r>
            <a:r>
              <a:rPr lang="en-GB" dirty="0" smtClean="0"/>
              <a:t>“It goes up and down the stairs without moving?”</a:t>
            </a:r>
          </a:p>
          <a:p>
            <a:r>
              <a:rPr lang="en-GB" sz="1100" dirty="0" smtClean="0"/>
              <a:t>Answers on last slide, no peeking until you’ve had a go at this!</a:t>
            </a:r>
            <a:endParaRPr lang="en-GB" sz="1100" dirty="0"/>
          </a:p>
        </p:txBody>
      </p:sp>
      <p:sp>
        <p:nvSpPr>
          <p:cNvPr id="5" name="TextBox 4"/>
          <p:cNvSpPr txBox="1"/>
          <p:nvPr/>
        </p:nvSpPr>
        <p:spPr>
          <a:xfrm>
            <a:off x="5652120" y="4647831"/>
            <a:ext cx="3096344" cy="1261884"/>
          </a:xfrm>
          <a:prstGeom prst="rect">
            <a:avLst/>
          </a:prstGeom>
          <a:noFill/>
        </p:spPr>
        <p:txBody>
          <a:bodyPr wrap="square" rtlCol="0">
            <a:spAutoFit/>
          </a:bodyPr>
          <a:lstStyle/>
          <a:p>
            <a:r>
              <a:rPr lang="en-GB" b="1" dirty="0"/>
              <a:t>Riddle</a:t>
            </a:r>
            <a:r>
              <a:rPr lang="en-GB" b="1" dirty="0" smtClean="0"/>
              <a:t>:</a:t>
            </a:r>
            <a:r>
              <a:rPr lang="en-GB" dirty="0"/>
              <a:t> </a:t>
            </a:r>
            <a:r>
              <a:rPr lang="en-GB" dirty="0" smtClean="0"/>
              <a:t>When is it bad to meet a white cat?”</a:t>
            </a:r>
          </a:p>
          <a:p>
            <a:r>
              <a:rPr lang="en-GB" sz="1100" dirty="0"/>
              <a:t>Answers on last slide, no peeking until you’ve had a go at this!</a:t>
            </a:r>
          </a:p>
          <a:p>
            <a:endParaRPr lang="en-GB" dirty="0"/>
          </a:p>
        </p:txBody>
      </p:sp>
      <p:sp>
        <p:nvSpPr>
          <p:cNvPr id="2" name="TextBox 1"/>
          <p:cNvSpPr txBox="1"/>
          <p:nvPr/>
        </p:nvSpPr>
        <p:spPr>
          <a:xfrm>
            <a:off x="323528" y="3236021"/>
            <a:ext cx="2808312" cy="1477328"/>
          </a:xfrm>
          <a:prstGeom prst="rect">
            <a:avLst/>
          </a:prstGeom>
          <a:noFill/>
        </p:spPr>
        <p:txBody>
          <a:bodyPr wrap="square" rtlCol="0">
            <a:spAutoFit/>
          </a:bodyPr>
          <a:lstStyle/>
          <a:p>
            <a:r>
              <a:rPr lang="en-GB" dirty="0" smtClean="0">
                <a:solidFill>
                  <a:schemeClr val="accent4"/>
                </a:solidFill>
                <a:latin typeface="Bell MT" panose="02020503060305020303" pitchFamily="18" charset="0"/>
              </a:rPr>
              <a:t>Don’t forget if you haven’t done a rainbow make one then place it in your window. Or try and draw any emergency vehicle.</a:t>
            </a:r>
            <a:endParaRPr lang="en-GB" dirty="0">
              <a:solidFill>
                <a:schemeClr val="accent4"/>
              </a:solidFill>
              <a:latin typeface="Bell MT" panose="02020503060305020303" pitchFamily="18" charset="0"/>
            </a:endParaRPr>
          </a:p>
        </p:txBody>
      </p:sp>
      <p:sp>
        <p:nvSpPr>
          <p:cNvPr id="7" name="AutoShape 2" descr="Image result for children's artwork"/>
          <p:cNvSpPr>
            <a:spLocks noChangeAspect="1" noChangeArrowheads="1"/>
          </p:cNvSpPr>
          <p:nvPr/>
        </p:nvSpPr>
        <p:spPr bwMode="auto">
          <a:xfrm>
            <a:off x="63500" y="-808038"/>
            <a:ext cx="2781300" cy="1695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2383" y="3041466"/>
            <a:ext cx="1751835" cy="1092845"/>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2367" y="4423455"/>
            <a:ext cx="1470670" cy="1467473"/>
          </a:xfrm>
          <a:prstGeom prst="rect">
            <a:avLst/>
          </a:prstGeom>
        </p:spPr>
      </p:pic>
      <p:sp>
        <p:nvSpPr>
          <p:cNvPr id="17" name="TextBox 16"/>
          <p:cNvSpPr txBox="1"/>
          <p:nvPr/>
        </p:nvSpPr>
        <p:spPr>
          <a:xfrm>
            <a:off x="5940152" y="2204864"/>
            <a:ext cx="2232248" cy="2160240"/>
          </a:xfrm>
          <a:prstGeom prst="rect">
            <a:avLst/>
          </a:prstGeom>
          <a:noFill/>
        </p:spPr>
        <p:txBody>
          <a:bodyPr wrap="square" rtlCol="0">
            <a:spAutoFit/>
          </a:bodyPr>
          <a:lstStyle/>
          <a:p>
            <a:endParaRPr lang="en-GB"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8264" y="1470982"/>
            <a:ext cx="1841811" cy="1420825"/>
          </a:xfrm>
          <a:prstGeom prst="rect">
            <a:avLst/>
          </a:prstGeom>
        </p:spPr>
      </p:pic>
      <p:sp>
        <p:nvSpPr>
          <p:cNvPr id="19" name="TextBox 18"/>
          <p:cNvSpPr txBox="1"/>
          <p:nvPr/>
        </p:nvSpPr>
        <p:spPr>
          <a:xfrm>
            <a:off x="5148064" y="2348880"/>
            <a:ext cx="1800200" cy="2160240"/>
          </a:xfrm>
          <a:prstGeom prst="rect">
            <a:avLst/>
          </a:prstGeom>
          <a:noFill/>
        </p:spPr>
        <p:txBody>
          <a:bodyPr wrap="square" rtlCol="0">
            <a:spAutoFit/>
          </a:bodyPr>
          <a:lstStyle/>
          <a:p>
            <a:endParaRPr lang="en-GB" dirty="0"/>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39556" y="2101571"/>
            <a:ext cx="1490886" cy="2239829"/>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568" y="5061370"/>
            <a:ext cx="2088232" cy="1696689"/>
          </a:xfrm>
          <a:prstGeom prst="rect">
            <a:avLst/>
          </a:prstGeom>
        </p:spPr>
      </p:pic>
    </p:spTree>
    <p:extLst>
      <p:ext uri="{BB962C8B-B14F-4D97-AF65-F5344CB8AC3E}">
        <p14:creationId xmlns:p14="http://schemas.microsoft.com/office/powerpoint/2010/main" val="2076767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700808"/>
            <a:ext cx="6658689" cy="4688541"/>
          </a:xfrm>
          <a:prstGeom prst="rect">
            <a:avLst/>
          </a:prstGeom>
        </p:spPr>
      </p:pic>
    </p:spTree>
    <p:extLst>
      <p:ext uri="{BB962C8B-B14F-4D97-AF65-F5344CB8AC3E}">
        <p14:creationId xmlns:p14="http://schemas.microsoft.com/office/powerpoint/2010/main" val="1061918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66512" y="908720"/>
            <a:ext cx="6336704" cy="1538883"/>
          </a:xfrm>
          <a:prstGeom prst="rect">
            <a:avLst/>
          </a:prstGeom>
        </p:spPr>
        <p:txBody>
          <a:bodyPr wrap="square">
            <a:spAutoFit/>
          </a:bodyPr>
          <a:lstStyle/>
          <a:p>
            <a:pPr algn="ct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Until next Time</a:t>
            </a:r>
          </a:p>
          <a:p>
            <a:pPr algn="ctr"/>
            <a:r>
              <a:rPr lang="en-US" sz="4000" b="1" dirty="0" smtClean="0">
                <a:ln/>
                <a:solidFill>
                  <a:schemeClr val="accent4"/>
                </a:solidFill>
                <a:effectLst>
                  <a:glow rad="228600">
                    <a:schemeClr val="accent1">
                      <a:satMod val="175000"/>
                      <a:alpha val="40000"/>
                    </a:schemeClr>
                  </a:glow>
                </a:effectLst>
                <a:latin typeface="Comic Sans MS" panose="030F0702030302020204" pitchFamily="66" charset="0"/>
              </a:rPr>
              <a:t>21st April 2020</a:t>
            </a:r>
            <a:endParaRPr lang="en-US" sz="4000" b="1" dirty="0">
              <a:ln/>
              <a:solidFill>
                <a:schemeClr val="accent4"/>
              </a:solidFill>
              <a:effectLst>
                <a:glow rad="228600">
                  <a:schemeClr val="accent1">
                    <a:satMod val="175000"/>
                    <a:alpha val="40000"/>
                  </a:schemeClr>
                </a:glow>
              </a:effectLst>
              <a:latin typeface="Comic Sans MS" panose="030F0702030302020204" pitchFamily="66" charset="0"/>
            </a:endParaRPr>
          </a:p>
        </p:txBody>
      </p:sp>
      <p:sp>
        <p:nvSpPr>
          <p:cNvPr id="4" name="TextBox 3"/>
          <p:cNvSpPr txBox="1"/>
          <p:nvPr/>
        </p:nvSpPr>
        <p:spPr>
          <a:xfrm>
            <a:off x="1114629" y="2924944"/>
            <a:ext cx="6480720" cy="2308324"/>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accent4">
                    <a:lumMod val="50000"/>
                  </a:schemeClr>
                </a:solidFill>
                <a:latin typeface="Comic Sans MS" panose="030F0702030302020204" pitchFamily="66" charset="0"/>
              </a:rPr>
              <a:t>Stay safe, by Washing your Hands and stay at home until it’s time for some exercise.</a:t>
            </a:r>
          </a:p>
          <a:p>
            <a:pPr marL="285750" indent="-285750">
              <a:buFont typeface="Arial" panose="020B0604020202020204" pitchFamily="34" charset="0"/>
              <a:buChar char="•"/>
            </a:pPr>
            <a:r>
              <a:rPr lang="en-GB" dirty="0" smtClean="0">
                <a:solidFill>
                  <a:schemeClr val="accent4">
                    <a:lumMod val="50000"/>
                  </a:schemeClr>
                </a:solidFill>
                <a:latin typeface="Comic Sans MS" panose="030F0702030302020204" pitchFamily="66" charset="0"/>
              </a:rPr>
              <a:t>Stay healthy, by doing a bit of exercise every day.</a:t>
            </a:r>
          </a:p>
          <a:p>
            <a:pPr marL="285750" indent="-285750">
              <a:buFont typeface="Arial" panose="020B0604020202020204" pitchFamily="34" charset="0"/>
              <a:buChar char="•"/>
            </a:pPr>
            <a:r>
              <a:rPr lang="en-GB" dirty="0" smtClean="0">
                <a:solidFill>
                  <a:schemeClr val="accent4">
                    <a:lumMod val="50000"/>
                  </a:schemeClr>
                </a:solidFill>
                <a:latin typeface="Comic Sans MS" panose="030F0702030302020204" pitchFamily="66" charset="0"/>
              </a:rPr>
              <a:t>Keep positive, by reminding yourself, You are an Amazing Child.</a:t>
            </a:r>
          </a:p>
          <a:p>
            <a:pPr marL="285750" indent="-285750">
              <a:buFont typeface="Arial" panose="020B0604020202020204" pitchFamily="34" charset="0"/>
              <a:buChar char="•"/>
            </a:pPr>
            <a:endParaRPr lang="en-GB" dirty="0" smtClean="0">
              <a:solidFill>
                <a:schemeClr val="accent4">
                  <a:lumMod val="50000"/>
                </a:schemeClr>
              </a:solidFill>
              <a:latin typeface="Comic Sans MS" panose="030F0702030302020204" pitchFamily="66" charset="0"/>
            </a:endParaRPr>
          </a:p>
          <a:p>
            <a:r>
              <a:rPr lang="en-GB" dirty="0" smtClean="0">
                <a:solidFill>
                  <a:schemeClr val="accent4">
                    <a:lumMod val="50000"/>
                  </a:schemeClr>
                </a:solidFill>
                <a:latin typeface="Comic Sans MS" panose="030F0702030302020204" pitchFamily="66" charset="0"/>
              </a:rPr>
              <a:t>                  And remember we won’t be indoors forever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5085184"/>
            <a:ext cx="981646" cy="981646"/>
          </a:xfrm>
          <a:prstGeom prst="rect">
            <a:avLst/>
          </a:prstGeom>
        </p:spPr>
      </p:pic>
      <p:sp>
        <p:nvSpPr>
          <p:cNvPr id="2" name="Rectangle 1"/>
          <p:cNvSpPr/>
          <p:nvPr/>
        </p:nvSpPr>
        <p:spPr>
          <a:xfrm>
            <a:off x="539552" y="5331359"/>
            <a:ext cx="3960440" cy="1046440"/>
          </a:xfrm>
          <a:prstGeom prst="rect">
            <a:avLst/>
          </a:prstGeom>
        </p:spPr>
        <p:txBody>
          <a:bodyPr wrap="square">
            <a:spAutoFit/>
          </a:bodyPr>
          <a:lstStyle/>
          <a:p>
            <a:r>
              <a:rPr lang="en-GB" b="1" dirty="0" err="1">
                <a:solidFill>
                  <a:srgbClr val="767676"/>
                </a:solidFill>
                <a:hlinkClick r:id="rId3"/>
              </a:rPr>
              <a:t>Childline</a:t>
            </a:r>
            <a:r>
              <a:rPr lang="en-GB" b="1" dirty="0">
                <a:solidFill>
                  <a:srgbClr val="767676"/>
                </a:solidFill>
                <a:hlinkClick r:id="rId3"/>
              </a:rPr>
              <a:t> | </a:t>
            </a:r>
            <a:r>
              <a:rPr lang="en-GB" b="1" dirty="0" err="1">
                <a:solidFill>
                  <a:srgbClr val="767676"/>
                </a:solidFill>
                <a:hlinkClick r:id="rId3"/>
              </a:rPr>
              <a:t>Childline</a:t>
            </a:r>
            <a:endParaRPr lang="en-GB" b="1" dirty="0">
              <a:solidFill>
                <a:srgbClr val="767676"/>
              </a:solidFill>
            </a:endParaRPr>
          </a:p>
          <a:p>
            <a:pPr>
              <a:buFont typeface="+mj-lt"/>
              <a:buAutoNum type="arabicPeriod"/>
            </a:pPr>
            <a:r>
              <a:rPr lang="en-GB" sz="1100" i="1" dirty="0">
                <a:solidFill>
                  <a:srgbClr val="767676"/>
                </a:solidFill>
              </a:rPr>
              <a:t>https://www.</a:t>
            </a:r>
            <a:r>
              <a:rPr lang="en-GB" sz="1100" b="1" i="1" dirty="0">
                <a:solidFill>
                  <a:srgbClr val="767676"/>
                </a:solidFill>
              </a:rPr>
              <a:t>childline</a:t>
            </a:r>
            <a:r>
              <a:rPr lang="en-GB" sz="1100" i="1" dirty="0">
                <a:solidFill>
                  <a:srgbClr val="767676"/>
                </a:solidFill>
              </a:rPr>
              <a:t>.org.uk</a:t>
            </a:r>
            <a:endParaRPr lang="en-GB" sz="1100" dirty="0">
              <a:solidFill>
                <a:srgbClr val="767676"/>
              </a:solidFill>
            </a:endParaRPr>
          </a:p>
          <a:p>
            <a:pPr>
              <a:buFont typeface="+mj-lt"/>
              <a:buAutoNum type="arabicPeriod"/>
            </a:pPr>
            <a:r>
              <a:rPr lang="en-GB" sz="1100" dirty="0">
                <a:solidFill>
                  <a:srgbClr val="767676"/>
                </a:solidFill>
              </a:rPr>
              <a:t>Get help and advice about a wide range of issues, call us on 0800 1111, talk to a counsellor online, send </a:t>
            </a:r>
            <a:r>
              <a:rPr lang="en-GB" sz="1100" b="1" dirty="0" err="1">
                <a:solidFill>
                  <a:srgbClr val="767676"/>
                </a:solidFill>
              </a:rPr>
              <a:t>Childline</a:t>
            </a:r>
            <a:r>
              <a:rPr lang="en-GB" sz="1100" dirty="0">
                <a:solidFill>
                  <a:srgbClr val="767676"/>
                </a:solidFill>
              </a:rPr>
              <a:t> an email or post on the message boards</a:t>
            </a:r>
            <a:endParaRPr lang="en-GB" sz="1100" dirty="0">
              <a:solidFill>
                <a:srgbClr val="767676"/>
              </a:solidFill>
              <a:effectLst/>
            </a:endParaRPr>
          </a:p>
        </p:txBody>
      </p:sp>
    </p:spTree>
    <p:extLst>
      <p:ext uri="{BB962C8B-B14F-4D97-AF65-F5344CB8AC3E}">
        <p14:creationId xmlns:p14="http://schemas.microsoft.com/office/powerpoint/2010/main" val="385977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88288"/>
            <a:ext cx="7772400" cy="2664296"/>
          </a:xfrm>
        </p:spPr>
        <p:txBody>
          <a:bodyPr/>
          <a:lstStyle/>
          <a:p>
            <a:r>
              <a:rPr lang="en-US" b="1" dirty="0" smtClean="0">
                <a:ln/>
                <a:solidFill>
                  <a:schemeClr val="accent4"/>
                </a:solidFill>
                <a:effectLst>
                  <a:glow rad="228600">
                    <a:schemeClr val="accent1">
                      <a:satMod val="175000"/>
                      <a:alpha val="40000"/>
                    </a:schemeClr>
                  </a:glow>
                </a:effectLst>
                <a:latin typeface="Comic Sans MS" panose="030F0702030302020204" pitchFamily="66" charset="0"/>
              </a:rPr>
              <a:t>Answers to Riddles</a:t>
            </a:r>
            <a:br>
              <a:rPr lang="en-US" b="1" dirty="0" smtClean="0">
                <a:ln/>
                <a:solidFill>
                  <a:schemeClr val="accent4"/>
                </a:solidFill>
                <a:effectLst>
                  <a:glow rad="228600">
                    <a:schemeClr val="accent1">
                      <a:satMod val="175000"/>
                      <a:alpha val="40000"/>
                    </a:schemeClr>
                  </a:glow>
                </a:effectLst>
                <a:latin typeface="Comic Sans MS" panose="030F0702030302020204" pitchFamily="66" charset="0"/>
              </a:rPr>
            </a:br>
            <a:r>
              <a:rPr lang="en-US" b="1" dirty="0">
                <a:ln/>
                <a:solidFill>
                  <a:schemeClr val="accent4"/>
                </a:solidFill>
                <a:effectLst>
                  <a:glow rad="228600">
                    <a:schemeClr val="accent1">
                      <a:satMod val="175000"/>
                      <a:alpha val="40000"/>
                    </a:schemeClr>
                  </a:glow>
                </a:effectLst>
                <a:latin typeface="Comic Sans MS" panose="030F0702030302020204" pitchFamily="66" charset="0"/>
              </a:rPr>
              <a:t/>
            </a:r>
            <a:br>
              <a:rPr lang="en-US" b="1" dirty="0">
                <a:ln/>
                <a:solidFill>
                  <a:schemeClr val="accent4"/>
                </a:solidFill>
                <a:effectLst>
                  <a:glow rad="228600">
                    <a:schemeClr val="accent1">
                      <a:satMod val="175000"/>
                      <a:alpha val="40000"/>
                    </a:schemeClr>
                  </a:glow>
                </a:effectLst>
                <a:latin typeface="Comic Sans MS" panose="030F0702030302020204" pitchFamily="66" charset="0"/>
              </a:rPr>
            </a:br>
            <a:r>
              <a:rPr lang="en-US" sz="1600" dirty="0">
                <a:solidFill>
                  <a:schemeClr val="accent4">
                    <a:lumMod val="50000"/>
                  </a:schemeClr>
                </a:solidFill>
              </a:rPr>
              <a:t>“</a:t>
            </a:r>
            <a:r>
              <a:rPr lang="en-US" sz="1600" b="1" dirty="0">
                <a:solidFill>
                  <a:schemeClr val="accent4">
                    <a:lumMod val="50000"/>
                  </a:schemeClr>
                </a:solidFill>
              </a:rPr>
              <a:t>Riddle:</a:t>
            </a:r>
            <a:r>
              <a:rPr lang="en-US" sz="1600" dirty="0">
                <a:solidFill>
                  <a:schemeClr val="accent4">
                    <a:lumMod val="50000"/>
                  </a:schemeClr>
                </a:solidFill>
              </a:rPr>
              <a:t> </a:t>
            </a:r>
            <a:r>
              <a:rPr lang="en-US" sz="1600" dirty="0" smtClean="0">
                <a:solidFill>
                  <a:schemeClr val="accent4">
                    <a:lumMod val="50000"/>
                  </a:schemeClr>
                </a:solidFill>
              </a:rPr>
              <a:t>It goes up and down the stairs without moving?”</a:t>
            </a:r>
            <a:r>
              <a:rPr lang="en-GB" sz="1600" dirty="0">
                <a:solidFill>
                  <a:schemeClr val="accent4">
                    <a:lumMod val="50000"/>
                  </a:schemeClr>
                </a:solidFill>
              </a:rPr>
              <a:t/>
            </a:r>
            <a:br>
              <a:rPr lang="en-GB" sz="1600" dirty="0">
                <a:solidFill>
                  <a:schemeClr val="accent4">
                    <a:lumMod val="50000"/>
                  </a:schemeClr>
                </a:solidFill>
              </a:rPr>
            </a:br>
            <a:r>
              <a:rPr lang="en-US" sz="1600" b="1" dirty="0">
                <a:solidFill>
                  <a:schemeClr val="accent4">
                    <a:lumMod val="50000"/>
                  </a:schemeClr>
                </a:solidFill>
              </a:rPr>
              <a:t>Answer:</a:t>
            </a:r>
            <a:r>
              <a:rPr lang="en-US" sz="1600" dirty="0">
                <a:solidFill>
                  <a:schemeClr val="accent4">
                    <a:lumMod val="50000"/>
                  </a:schemeClr>
                </a:solidFill>
              </a:rPr>
              <a:t> </a:t>
            </a:r>
            <a:r>
              <a:rPr lang="en-US" sz="1600" dirty="0" smtClean="0">
                <a:solidFill>
                  <a:schemeClr val="accent4">
                    <a:lumMod val="50000"/>
                  </a:schemeClr>
                </a:solidFill>
              </a:rPr>
              <a:t>Carpet.</a:t>
            </a:r>
            <a:br>
              <a:rPr lang="en-US" sz="1600" dirty="0" smtClean="0">
                <a:solidFill>
                  <a:schemeClr val="accent4">
                    <a:lumMod val="50000"/>
                  </a:schemeClr>
                </a:solidFill>
              </a:rPr>
            </a:br>
            <a:r>
              <a:rPr lang="en-US" sz="1600" dirty="0" smtClean="0">
                <a:solidFill>
                  <a:schemeClr val="accent4">
                    <a:lumMod val="50000"/>
                  </a:schemeClr>
                </a:solidFill>
              </a:rPr>
              <a:t/>
            </a:r>
            <a:br>
              <a:rPr lang="en-US" sz="1600" dirty="0" smtClean="0">
                <a:solidFill>
                  <a:schemeClr val="accent4">
                    <a:lumMod val="50000"/>
                  </a:schemeClr>
                </a:solidFill>
              </a:rPr>
            </a:br>
            <a:r>
              <a:rPr lang="en-US" sz="1600" b="1" dirty="0">
                <a:solidFill>
                  <a:schemeClr val="accent4">
                    <a:lumMod val="50000"/>
                  </a:schemeClr>
                </a:solidFill>
              </a:rPr>
              <a:t>Riddle:</a:t>
            </a:r>
            <a:r>
              <a:rPr lang="en-US" sz="1600" dirty="0">
                <a:solidFill>
                  <a:schemeClr val="accent4">
                    <a:lumMod val="50000"/>
                  </a:schemeClr>
                </a:solidFill>
              </a:rPr>
              <a:t> </a:t>
            </a:r>
            <a:r>
              <a:rPr lang="en-US" sz="1600" dirty="0" smtClean="0">
                <a:solidFill>
                  <a:schemeClr val="accent4">
                    <a:lumMod val="50000"/>
                  </a:schemeClr>
                </a:solidFill>
              </a:rPr>
              <a:t>When is it bad luck to meet a white cat?”</a:t>
            </a:r>
            <a:r>
              <a:rPr lang="en-GB" sz="1600" dirty="0">
                <a:solidFill>
                  <a:schemeClr val="accent4">
                    <a:lumMod val="50000"/>
                  </a:schemeClr>
                </a:solidFill>
              </a:rPr>
              <a:t/>
            </a:r>
            <a:br>
              <a:rPr lang="en-GB" sz="1600" dirty="0">
                <a:solidFill>
                  <a:schemeClr val="accent4">
                    <a:lumMod val="50000"/>
                  </a:schemeClr>
                </a:solidFill>
              </a:rPr>
            </a:br>
            <a:r>
              <a:rPr lang="en-US" sz="1600" b="1" dirty="0">
                <a:solidFill>
                  <a:schemeClr val="accent4">
                    <a:lumMod val="50000"/>
                  </a:schemeClr>
                </a:solidFill>
              </a:rPr>
              <a:t>Answer:</a:t>
            </a:r>
            <a:r>
              <a:rPr lang="en-US" sz="1600" dirty="0">
                <a:solidFill>
                  <a:schemeClr val="accent4">
                    <a:lumMod val="50000"/>
                  </a:schemeClr>
                </a:solidFill>
              </a:rPr>
              <a:t> </a:t>
            </a:r>
            <a:r>
              <a:rPr lang="en-US" sz="1600" dirty="0" smtClean="0">
                <a:solidFill>
                  <a:schemeClr val="accent4">
                    <a:lumMod val="50000"/>
                  </a:schemeClr>
                </a:solidFill>
              </a:rPr>
              <a:t>When you’re a mouse.</a:t>
            </a:r>
            <a:br>
              <a:rPr lang="en-US" sz="1600" dirty="0" smtClean="0">
                <a:solidFill>
                  <a:schemeClr val="accent4">
                    <a:lumMod val="50000"/>
                  </a:schemeClr>
                </a:solidFill>
              </a:rPr>
            </a:br>
            <a:r>
              <a:rPr lang="en-US" sz="1600" dirty="0">
                <a:solidFill>
                  <a:schemeClr val="accent4">
                    <a:lumMod val="50000"/>
                  </a:schemeClr>
                </a:solidFill>
              </a:rPr>
              <a:t/>
            </a:r>
            <a:br>
              <a:rPr lang="en-US" sz="1600" dirty="0">
                <a:solidFill>
                  <a:schemeClr val="accent4">
                    <a:lumMod val="50000"/>
                  </a:schemeClr>
                </a:solidFill>
              </a:rPr>
            </a:br>
            <a:r>
              <a:rPr lang="en-GB" dirty="0"/>
              <a:t/>
            </a:r>
            <a:br>
              <a:rPr lang="en-GB" dirty="0"/>
            </a:br>
            <a:r>
              <a:rPr lang="en-US" sz="1600" dirty="0" smtClean="0"/>
              <a:t/>
            </a:r>
            <a:br>
              <a:rPr lang="en-US" sz="1600" dirty="0" smtClean="0"/>
            </a:br>
            <a:r>
              <a:rPr lang="en-GB" dirty="0"/>
              <a:t/>
            </a:r>
            <a:br>
              <a:rPr lang="en-GB" dirty="0"/>
            </a:br>
            <a:r>
              <a:rPr lang="en-US" b="1" dirty="0">
                <a:ln/>
                <a:solidFill>
                  <a:schemeClr val="accent4"/>
                </a:solidFill>
                <a:effectLst>
                  <a:glow rad="228600">
                    <a:schemeClr val="accent1">
                      <a:satMod val="175000"/>
                      <a:alpha val="40000"/>
                    </a:schemeClr>
                  </a:glow>
                </a:effectLst>
                <a:latin typeface="Comic Sans MS" panose="030F0702030302020204" pitchFamily="66" charset="0"/>
              </a:rPr>
              <a:t/>
            </a:r>
            <a:br>
              <a:rPr lang="en-US" b="1" dirty="0">
                <a:ln/>
                <a:solidFill>
                  <a:schemeClr val="accent4"/>
                </a:solidFill>
                <a:effectLst>
                  <a:glow rad="228600">
                    <a:schemeClr val="accent1">
                      <a:satMod val="175000"/>
                      <a:alpha val="40000"/>
                    </a:schemeClr>
                  </a:glow>
                </a:effectLst>
                <a:latin typeface="Comic Sans MS" panose="030F0702030302020204" pitchFamily="66" charset="0"/>
              </a:rPr>
            </a:br>
            <a:endParaRPr lang="en-GB" dirty="0"/>
          </a:p>
        </p:txBody>
      </p:sp>
      <p:sp>
        <p:nvSpPr>
          <p:cNvPr id="5" name="TextBox 4"/>
          <p:cNvSpPr txBox="1"/>
          <p:nvPr/>
        </p:nvSpPr>
        <p:spPr>
          <a:xfrm>
            <a:off x="179512" y="6453336"/>
            <a:ext cx="184731" cy="369332"/>
          </a:xfrm>
          <a:prstGeom prst="rect">
            <a:avLst/>
          </a:prstGeom>
          <a:noFill/>
        </p:spPr>
        <p:txBody>
          <a:bodyPr wrap="none" rtlCol="0">
            <a:spAutoFit/>
          </a:bodyPr>
          <a:lstStyle/>
          <a:p>
            <a:endParaRPr lang="en-GB" dirty="0"/>
          </a:p>
        </p:txBody>
      </p:sp>
      <p:sp>
        <p:nvSpPr>
          <p:cNvPr id="6" name="TextBox 5"/>
          <p:cNvSpPr txBox="1"/>
          <p:nvPr/>
        </p:nvSpPr>
        <p:spPr>
          <a:xfrm>
            <a:off x="3923928" y="4365104"/>
            <a:ext cx="1944216" cy="1584176"/>
          </a:xfrm>
          <a:prstGeom prst="rect">
            <a:avLst/>
          </a:prstGeom>
          <a:noFill/>
        </p:spPr>
        <p:txBody>
          <a:bodyPr wrap="square" rtlCol="0">
            <a:spAutoFit/>
          </a:bodyPr>
          <a:lstStyle/>
          <a:p>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4221088"/>
            <a:ext cx="2900452" cy="204519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5524" y="4247742"/>
            <a:ext cx="3024336" cy="2018536"/>
          </a:xfrm>
          <a:prstGeom prst="rect">
            <a:avLst/>
          </a:prstGeom>
        </p:spPr>
      </p:pic>
    </p:spTree>
    <p:extLst>
      <p:ext uri="{BB962C8B-B14F-4D97-AF65-F5344CB8AC3E}">
        <p14:creationId xmlns:p14="http://schemas.microsoft.com/office/powerpoint/2010/main" val="4098793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473</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Bell MT</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Answers to Riddles  “Riddle: It goes up and down the stairs without moving?” Answer: Carpet.  Riddle: When is it bad luck to meet a white cat?” Answer: When you’re a mouse.      </vt:lpstr>
    </vt:vector>
  </TitlesOfParts>
  <Company>Cheshire Constabulary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Gregory</dc:creator>
  <cp:lastModifiedBy>Sarah Brown</cp:lastModifiedBy>
  <cp:revision>63</cp:revision>
  <dcterms:created xsi:type="dcterms:W3CDTF">2015-02-05T14:15:12Z</dcterms:created>
  <dcterms:modified xsi:type="dcterms:W3CDTF">2020-04-24T08:55:14Z</dcterms:modified>
</cp:coreProperties>
</file>