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2" r:id="rId4"/>
    <p:sldId id="274" r:id="rId5"/>
    <p:sldId id="273" r:id="rId6"/>
    <p:sldId id="270" r:id="rId7"/>
    <p:sldId id="262" r:id="rId8"/>
    <p:sldId id="258" r:id="rId9"/>
    <p:sldId id="267" r:id="rId10"/>
    <p:sldId id="264" r:id="rId11"/>
    <p:sldId id="260" r:id="rId12"/>
    <p:sldId id="275"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Nixon" initials="KN" lastIdx="0" clrIdx="0">
    <p:extLst>
      <p:ext uri="{19B8F6BF-5375-455C-9EA6-DF929625EA0E}">
        <p15:presenceInfo xmlns:p15="http://schemas.microsoft.com/office/powerpoint/2012/main" userId="S-1-5-21-1050573452-916275488-316617838-20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FF"/>
    <a:srgbClr val="9BBB59"/>
    <a:srgbClr val="E1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8" autoAdjust="0"/>
    <p:restoredTop sz="94629" autoAdjust="0"/>
  </p:normalViewPr>
  <p:slideViewPr>
    <p:cSldViewPr>
      <p:cViewPr varScale="1">
        <p:scale>
          <a:sx n="103" d="100"/>
          <a:sy n="103" d="100"/>
        </p:scale>
        <p:origin x="108"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1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25A0C-35BF-4548-B3E3-4D34464DD330}"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745DA2-95F8-43BC-B313-5BD0CFD624CF}" type="slidenum">
              <a:rPr lang="en-GB" smtClean="0"/>
              <a:t>‹#›</a:t>
            </a:fld>
            <a:endParaRPr lang="en-GB"/>
          </a:p>
        </p:txBody>
      </p:sp>
    </p:spTree>
    <p:extLst>
      <p:ext uri="{BB962C8B-B14F-4D97-AF65-F5344CB8AC3E}">
        <p14:creationId xmlns:p14="http://schemas.microsoft.com/office/powerpoint/2010/main" val="3005732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6/4/2020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cid:image001.jpg@01D634EF.25A0C690"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579" y="1916832"/>
            <a:ext cx="18473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4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356" y="2564904"/>
            <a:ext cx="1816764" cy="207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5536" y="1052736"/>
            <a:ext cx="8172201" cy="5386090"/>
          </a:xfrm>
          <a:prstGeom prst="rect">
            <a:avLst/>
          </a:prstGeom>
          <a:noFill/>
        </p:spPr>
        <p:txBody>
          <a:bodyPr wrap="square" rtlCol="0">
            <a:spAutoFit/>
          </a:bodyPr>
          <a:lstStyle/>
          <a:p>
            <a:pPr algn="ct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Whilst You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re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Edition 9</a:t>
            </a:r>
          </a:p>
          <a:p>
            <a:pPr algn="ctr"/>
            <a:endParaRPr lang="en-US" sz="28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GB" sz="3200" dirty="0" smtClean="0">
                <a:solidFill>
                  <a:schemeClr val="tx2">
                    <a:lumMod val="75000"/>
                  </a:schemeClr>
                </a:solidFill>
                <a:latin typeface="Comic Sans MS" panose="030F0702030302020204" pitchFamily="66" charset="0"/>
              </a:rPr>
              <a:t>2nd June 2020</a:t>
            </a:r>
            <a:endParaRPr lang="en-GB" sz="3200" dirty="0">
              <a:solidFill>
                <a:schemeClr val="tx2">
                  <a:lumMod val="75000"/>
                </a:schemeClr>
              </a:solidFill>
              <a:latin typeface="Comic Sans MS" panose="030F0702030302020204" pitchFamily="66" charset="0"/>
            </a:endParaRPr>
          </a:p>
        </p:txBody>
      </p:sp>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700808"/>
            <a:ext cx="8280919" cy="1899643"/>
          </a:xfrm>
          <a:solidFill>
            <a:schemeClr val="accent5">
              <a:lumMod val="20000"/>
              <a:lumOff val="80000"/>
              <a:alpha val="54000"/>
            </a:schemeClr>
          </a:solidFill>
        </p:spPr>
        <p:txBody>
          <a:bodyPr>
            <a:scene3d>
              <a:camera prst="orthographicFront"/>
              <a:lightRig rig="threePt" dir="t"/>
            </a:scene3d>
            <a:sp3d extrusionH="57150">
              <a:bevelT w="38100" h="38100"/>
            </a:sp3d>
          </a:bodyPr>
          <a:lstStyle/>
          <a:p>
            <a:r>
              <a:rPr lang="en-GB" sz="2000" dirty="0" smtClean="0">
                <a:solidFill>
                  <a:schemeClr val="accent5">
                    <a:lumMod val="50000"/>
                  </a:schemeClr>
                </a:solidFill>
              </a:rPr>
              <a:t>If it is your Birthday this week</a:t>
            </a:r>
            <a:r>
              <a:rPr lang="en-GB" dirty="0" smtClean="0"/>
              <a:t/>
            </a:r>
            <a:br>
              <a:rPr lang="en-GB" dirty="0" smtClean="0"/>
            </a:b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Happy</a:t>
            </a:r>
            <a:r>
              <a:rPr lang="en-GB"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rPr>
              <a:t> </a:t>
            </a: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Birthday</a:t>
            </a:r>
            <a:r>
              <a:rPr lang="en-GB" dirty="0" smtClean="0"/>
              <a:t/>
            </a:r>
            <a:br>
              <a:rPr lang="en-GB" dirty="0" smtClean="0"/>
            </a:br>
            <a:r>
              <a:rPr lang="en-GB" dirty="0" smtClean="0"/>
              <a:t/>
            </a:r>
            <a:br>
              <a:rPr lang="en-GB" dirty="0" smtClean="0"/>
            </a:b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3" y="0"/>
            <a:ext cx="2458601" cy="39365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2830">
            <a:off x="230371" y="3471538"/>
            <a:ext cx="366486" cy="36648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5570">
            <a:off x="8288141" y="3740575"/>
            <a:ext cx="488394" cy="54412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71544">
            <a:off x="4542836" y="3301732"/>
            <a:ext cx="490968" cy="59743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275460"/>
            <a:ext cx="4176464" cy="1337067"/>
          </a:xfrm>
          <a:prstGeom prst="rect">
            <a:avLst/>
          </a:prstGeom>
        </p:spPr>
      </p:pic>
      <p:sp>
        <p:nvSpPr>
          <p:cNvPr id="5" name="TextBox 4"/>
          <p:cNvSpPr txBox="1"/>
          <p:nvPr/>
        </p:nvSpPr>
        <p:spPr>
          <a:xfrm>
            <a:off x="508028" y="3621704"/>
            <a:ext cx="7695446" cy="1161420"/>
          </a:xfrm>
          <a:prstGeom prst="rect">
            <a:avLst/>
          </a:prstGeom>
          <a:noFill/>
        </p:spPr>
        <p:txBody>
          <a:bodyPr wrap="square" rtlCol="0">
            <a:prstTxWarp prst="textWave1">
              <a:avLst/>
            </a:prstTxWarp>
            <a:spAutoFit/>
          </a:bodyPr>
          <a:lstStyle/>
          <a:p>
            <a:pPr algn="ctr"/>
            <a:r>
              <a:rPr lang="en-GB" dirty="0" smtClean="0">
                <a:solidFill>
                  <a:schemeClr val="accent4">
                    <a:lumMod val="75000"/>
                  </a:schemeClr>
                </a:solidFill>
              </a:rPr>
              <a:t>Happy Birthday to you, Happy Birthday to you, Happy Birthday Special person Happy Birthday toooo yoooou</a:t>
            </a:r>
            <a:endParaRPr lang="en-GB" dirty="0">
              <a:solidFill>
                <a:schemeClr val="accent4">
                  <a:lumMod val="75000"/>
                </a:schemeClr>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2496" y="5589240"/>
            <a:ext cx="866453" cy="971025"/>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183" y="4352586"/>
            <a:ext cx="2587722" cy="2117951"/>
          </a:xfrm>
          <a:prstGeom prst="rect">
            <a:avLst/>
          </a:prstGeom>
        </p:spPr>
      </p:pic>
      <p:sp>
        <p:nvSpPr>
          <p:cNvPr id="2" name="TextBox 1"/>
          <p:cNvSpPr txBox="1"/>
          <p:nvPr/>
        </p:nvSpPr>
        <p:spPr>
          <a:xfrm>
            <a:off x="169183" y="6223100"/>
            <a:ext cx="2587722" cy="369332"/>
          </a:xfrm>
          <a:prstGeom prst="rect">
            <a:avLst/>
          </a:prstGeom>
          <a:solidFill>
            <a:srgbClr val="C00000"/>
          </a:solidFill>
        </p:spPr>
        <p:txBody>
          <a:bodyPr wrap="square" rtlCol="0">
            <a:spAutoFit/>
          </a:bodyPr>
          <a:lstStyle/>
          <a:p>
            <a:endParaRPr lang="en-GB"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083129">
            <a:off x="5466563" y="4720094"/>
            <a:ext cx="1980670" cy="1701430"/>
          </a:xfrm>
          <a:prstGeom prst="rect">
            <a:avLst/>
          </a:prstGeom>
        </p:spPr>
      </p:pic>
    </p:spTree>
    <p:extLst>
      <p:ext uri="{BB962C8B-B14F-4D97-AF65-F5344CB8AC3E}">
        <p14:creationId xmlns:p14="http://schemas.microsoft.com/office/powerpoint/2010/main" val="1103501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children's artwork"/>
          <p:cNvSpPr>
            <a:spLocks noChangeAspect="1" noChangeArrowheads="1"/>
          </p:cNvSpPr>
          <p:nvPr/>
        </p:nvSpPr>
        <p:spPr bwMode="auto">
          <a:xfrm>
            <a:off x="63500" y="-808038"/>
            <a:ext cx="27813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2355776" y="861946"/>
            <a:ext cx="3381826" cy="923330"/>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Activity</a:t>
            </a:r>
            <a:endParaRPr lang="en-US" sz="5400" b="1"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75414">
            <a:off x="204825" y="342523"/>
            <a:ext cx="1436788" cy="11011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254" y="250053"/>
            <a:ext cx="4570871" cy="751312"/>
          </a:xfrm>
          <a:prstGeom prst="rect">
            <a:avLst/>
          </a:prstGeom>
        </p:spPr>
      </p:pic>
      <p:sp>
        <p:nvSpPr>
          <p:cNvPr id="9" name="TextBox 8"/>
          <p:cNvSpPr txBox="1"/>
          <p:nvPr/>
        </p:nvSpPr>
        <p:spPr>
          <a:xfrm rot="20446166">
            <a:off x="29838" y="215092"/>
            <a:ext cx="1110647" cy="369332"/>
          </a:xfrm>
          <a:prstGeom prst="rect">
            <a:avLst/>
          </a:prstGeom>
          <a:noFill/>
        </p:spPr>
        <p:txBody>
          <a:bodyPr wrap="square" rtlCol="0">
            <a:spAutoFit/>
          </a:bodyPr>
          <a:lstStyle/>
          <a:p>
            <a:r>
              <a:rPr lang="en-GB" dirty="0" smtClean="0"/>
              <a:t>Busy Bees</a:t>
            </a:r>
            <a:endParaRPr lang="en-GB" dirty="0"/>
          </a:p>
        </p:txBody>
      </p:sp>
      <p:sp>
        <p:nvSpPr>
          <p:cNvPr id="17" name="Rectangle 16"/>
          <p:cNvSpPr/>
          <p:nvPr/>
        </p:nvSpPr>
        <p:spPr>
          <a:xfrm rot="152913">
            <a:off x="3173700" y="2875813"/>
            <a:ext cx="4572000" cy="1984518"/>
          </a:xfrm>
          <a:prstGeom prst="rect">
            <a:avLst/>
          </a:prstGeom>
        </p:spPr>
        <p:txBody>
          <a:bodyPr>
            <a:spAutoFit/>
          </a:bodyPr>
          <a:lstStyle/>
          <a:p>
            <a:pPr>
              <a:lnSpc>
                <a:spcPct val="107000"/>
              </a:lnSpc>
              <a:spcAft>
                <a:spcPts val="800"/>
              </a:spcAft>
            </a:pPr>
            <a:endParaRPr lang="en-US" b="1" dirty="0" smtClean="0">
              <a:latin typeface="Barlow"/>
              <a:ea typeface="Times New Roman" panose="02020603050405020304" pitchFamily="18" charset="0"/>
              <a:cs typeface="Times New Roman" panose="02020603050405020304" pitchFamily="18" charset="0"/>
            </a:endParaRPr>
          </a:p>
          <a:p>
            <a:pPr>
              <a:lnSpc>
                <a:spcPct val="107000"/>
              </a:lnSpc>
              <a:spcAft>
                <a:spcPts val="800"/>
              </a:spcAft>
            </a:pPr>
            <a:endParaRPr lang="en-US" b="1" dirty="0">
              <a:latin typeface="Barlow"/>
              <a:ea typeface="Times New Roman" panose="02020603050405020304" pitchFamily="18" charset="0"/>
              <a:cs typeface="Times New Roman" panose="02020603050405020304" pitchFamily="18" charset="0"/>
            </a:endParaRPr>
          </a:p>
          <a:p>
            <a:pPr>
              <a:lnSpc>
                <a:spcPct val="107000"/>
              </a:lnSpc>
              <a:spcAft>
                <a:spcPts val="800"/>
              </a:spcAft>
            </a:pPr>
            <a:endParaRPr lang="en-US" b="1" dirty="0" smtClean="0">
              <a:latin typeface="Barlow"/>
              <a:ea typeface="Times New Roman" panose="02020603050405020304" pitchFamily="18" charset="0"/>
              <a:cs typeface="Times New Roman" panose="02020603050405020304" pitchFamily="18" charset="0"/>
            </a:endParaRPr>
          </a:p>
          <a:p>
            <a:pPr>
              <a:lnSpc>
                <a:spcPct val="107000"/>
              </a:lnSpc>
              <a:spcAft>
                <a:spcPts val="800"/>
              </a:spcAft>
            </a:pPr>
            <a:endParaRPr lang="en-US" b="1" dirty="0">
              <a:latin typeface="Barlow"/>
              <a:ea typeface="Times New Roman" panose="02020603050405020304" pitchFamily="18" charset="0"/>
              <a:cs typeface="Times New Roman" panose="02020603050405020304" pitchFamily="18" charset="0"/>
            </a:endParaRPr>
          </a:p>
          <a:p>
            <a:pPr>
              <a:lnSpc>
                <a:spcPct val="107000"/>
              </a:lnSpc>
              <a:spcAft>
                <a:spcPts val="800"/>
              </a:spcAft>
            </a:pPr>
            <a:r>
              <a:rPr lang="en-US" b="1" dirty="0" smtClean="0">
                <a:latin typeface="Barlow"/>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395536" y="5747954"/>
            <a:ext cx="8496943" cy="830997"/>
          </a:xfrm>
          <a:prstGeom prst="rect">
            <a:avLst/>
          </a:prstGeom>
          <a:solidFill>
            <a:schemeClr val="accent3"/>
          </a:solidFill>
        </p:spPr>
        <p:txBody>
          <a:bodyPr wrap="square">
            <a:spAutoFit/>
          </a:bodyPr>
          <a:lstStyle/>
          <a:p>
            <a:pPr algn="ctr"/>
            <a:r>
              <a:rPr lang="en-US" sz="2400" b="1" dirty="0" smtClean="0">
                <a:latin typeface="Barlow"/>
                <a:ea typeface="Times New Roman" panose="02020603050405020304" pitchFamily="18" charset="0"/>
                <a:cs typeface="Times New Roman" panose="02020603050405020304" pitchFamily="18" charset="0"/>
              </a:rPr>
              <a:t>Have a look at this picture and see how many hazards you can find? </a:t>
            </a:r>
            <a:endParaRPr lang="en-GB" sz="2400" dirty="0"/>
          </a:p>
        </p:txBody>
      </p:sp>
      <p:pic>
        <p:nvPicPr>
          <p:cNvPr id="11" name="Picture 10" descr="See the source image"/>
          <p:cNvPicPr/>
          <p:nvPr/>
        </p:nvPicPr>
        <p:blipFill rotWithShape="1">
          <a:blip r:embed="rId4">
            <a:extLst>
              <a:ext uri="{28A0092B-C50C-407E-A947-70E740481C1C}">
                <a14:useLocalDpi xmlns:a14="http://schemas.microsoft.com/office/drawing/2010/main" val="0"/>
              </a:ext>
            </a:extLst>
          </a:blip>
          <a:srcRect l="320" t="4155" r="3143" b="22129"/>
          <a:stretch/>
        </p:blipFill>
        <p:spPr bwMode="auto">
          <a:xfrm>
            <a:off x="395537" y="1798320"/>
            <a:ext cx="8496942" cy="39496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6767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99868" y="390412"/>
            <a:ext cx="4341734" cy="685800"/>
          </a:xfrm>
          <a:prstGeom prst="horizontalScrol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n w="12700">
                  <a:solidFill>
                    <a:schemeClr val="accent1"/>
                  </a:solidFill>
                  <a:prstDash val="solid"/>
                </a:ln>
                <a:solidFill>
                  <a:schemeClr val="bg1"/>
                </a:solidFill>
                <a:effectLst>
                  <a:outerShdw dist="38100" dir="2640000" algn="bl" rotWithShape="0">
                    <a:schemeClr val="accent1"/>
                  </a:outerShdw>
                </a:effectLst>
              </a:rPr>
              <a:t>SAFETY FIRST GAME</a:t>
            </a:r>
          </a:p>
        </p:txBody>
      </p:sp>
      <p:sp>
        <p:nvSpPr>
          <p:cNvPr id="5" name="AutoShape 2" descr="Free Animated House, Download Free Clip Art, Free Clip Art on ..."/>
          <p:cNvSpPr>
            <a:spLocks noChangeAspect="1" noChangeArrowheads="1"/>
          </p:cNvSpPr>
          <p:nvPr/>
        </p:nvSpPr>
        <p:spPr bwMode="auto">
          <a:xfrm>
            <a:off x="47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6" name="Picture 5"/>
          <p:cNvPicPr>
            <a:picLocks noChangeAspect="1"/>
          </p:cNvPicPr>
          <p:nvPr/>
        </p:nvPicPr>
        <p:blipFill>
          <a:blip r:embed="rId2"/>
          <a:stretch>
            <a:fillRect/>
          </a:stretch>
        </p:blipFill>
        <p:spPr>
          <a:xfrm>
            <a:off x="276225" y="1656297"/>
            <a:ext cx="1259968" cy="1053232"/>
          </a:xfrm>
          <a:prstGeom prst="rect">
            <a:avLst/>
          </a:prstGeom>
        </p:spPr>
      </p:pic>
      <p:pic>
        <p:nvPicPr>
          <p:cNvPr id="7" name="Picture 6"/>
          <p:cNvPicPr>
            <a:picLocks noChangeAspect="1"/>
          </p:cNvPicPr>
          <p:nvPr/>
        </p:nvPicPr>
        <p:blipFill>
          <a:blip r:embed="rId3"/>
          <a:stretch>
            <a:fillRect/>
          </a:stretch>
        </p:blipFill>
        <p:spPr>
          <a:xfrm rot="5400000">
            <a:off x="1703225" y="2231573"/>
            <a:ext cx="367855" cy="397681"/>
          </a:xfrm>
          <a:prstGeom prst="rect">
            <a:avLst/>
          </a:prstGeom>
        </p:spPr>
      </p:pic>
      <p:pic>
        <p:nvPicPr>
          <p:cNvPr id="8" name="Picture 7"/>
          <p:cNvPicPr>
            <a:picLocks noChangeAspect="1"/>
          </p:cNvPicPr>
          <p:nvPr/>
        </p:nvPicPr>
        <p:blipFill>
          <a:blip r:embed="rId3"/>
          <a:stretch>
            <a:fillRect/>
          </a:stretch>
        </p:blipFill>
        <p:spPr>
          <a:xfrm rot="3218595">
            <a:off x="2319633" y="2058304"/>
            <a:ext cx="341234" cy="368901"/>
          </a:xfrm>
          <a:prstGeom prst="rect">
            <a:avLst/>
          </a:prstGeom>
        </p:spPr>
      </p:pic>
      <p:sp>
        <p:nvSpPr>
          <p:cNvPr id="9" name="TextBox 8"/>
          <p:cNvSpPr txBox="1"/>
          <p:nvPr/>
        </p:nvSpPr>
        <p:spPr>
          <a:xfrm>
            <a:off x="238787" y="1357043"/>
            <a:ext cx="1297406" cy="300082"/>
          </a:xfrm>
          <a:prstGeom prst="rect">
            <a:avLst/>
          </a:prstGeom>
          <a:noFill/>
        </p:spPr>
        <p:txBody>
          <a:bodyPr wrap="square" rtlCol="0">
            <a:spAutoFit/>
          </a:bodyPr>
          <a:lstStyle/>
          <a:p>
            <a:pPr algn="ctr"/>
            <a:r>
              <a:rPr lang="en-GB" sz="1350" dirty="0"/>
              <a:t>START</a:t>
            </a:r>
          </a:p>
        </p:txBody>
      </p:sp>
      <p:pic>
        <p:nvPicPr>
          <p:cNvPr id="10" name="Picture 9"/>
          <p:cNvPicPr>
            <a:picLocks noChangeAspect="1"/>
          </p:cNvPicPr>
          <p:nvPr/>
        </p:nvPicPr>
        <p:blipFill>
          <a:blip r:embed="rId4"/>
          <a:stretch>
            <a:fillRect/>
          </a:stretch>
        </p:blipFill>
        <p:spPr>
          <a:xfrm>
            <a:off x="4713833" y="2947732"/>
            <a:ext cx="1174074" cy="1174074"/>
          </a:xfrm>
          <a:prstGeom prst="rect">
            <a:avLst/>
          </a:prstGeom>
        </p:spPr>
      </p:pic>
      <p:pic>
        <p:nvPicPr>
          <p:cNvPr id="11" name="Picture 10"/>
          <p:cNvPicPr>
            <a:picLocks noChangeAspect="1"/>
          </p:cNvPicPr>
          <p:nvPr/>
        </p:nvPicPr>
        <p:blipFill>
          <a:blip r:embed="rId5"/>
          <a:stretch>
            <a:fillRect/>
          </a:stretch>
        </p:blipFill>
        <p:spPr>
          <a:xfrm>
            <a:off x="7891443" y="4429075"/>
            <a:ext cx="979429" cy="1175315"/>
          </a:xfrm>
          <a:prstGeom prst="rect">
            <a:avLst/>
          </a:prstGeom>
        </p:spPr>
      </p:pic>
      <p:pic>
        <p:nvPicPr>
          <p:cNvPr id="12" name="Picture 11"/>
          <p:cNvPicPr>
            <a:picLocks noChangeAspect="1"/>
          </p:cNvPicPr>
          <p:nvPr/>
        </p:nvPicPr>
        <p:blipFill>
          <a:blip r:embed="rId6"/>
          <a:stretch>
            <a:fillRect/>
          </a:stretch>
        </p:blipFill>
        <p:spPr>
          <a:xfrm rot="2072717">
            <a:off x="2716624" y="1604620"/>
            <a:ext cx="665912" cy="662533"/>
          </a:xfrm>
          <a:prstGeom prst="rect">
            <a:avLst/>
          </a:prstGeom>
        </p:spPr>
      </p:pic>
      <p:pic>
        <p:nvPicPr>
          <p:cNvPr id="13" name="Picture 12"/>
          <p:cNvPicPr>
            <a:picLocks noChangeAspect="1"/>
          </p:cNvPicPr>
          <p:nvPr/>
        </p:nvPicPr>
        <p:blipFill>
          <a:blip r:embed="rId6"/>
          <a:stretch>
            <a:fillRect/>
          </a:stretch>
        </p:blipFill>
        <p:spPr>
          <a:xfrm rot="4186931">
            <a:off x="3432162" y="1588089"/>
            <a:ext cx="644251" cy="640981"/>
          </a:xfrm>
          <a:prstGeom prst="rect">
            <a:avLst/>
          </a:prstGeom>
        </p:spPr>
      </p:pic>
      <p:sp>
        <p:nvSpPr>
          <p:cNvPr id="14" name="TextBox 13"/>
          <p:cNvSpPr txBox="1"/>
          <p:nvPr/>
        </p:nvSpPr>
        <p:spPr>
          <a:xfrm>
            <a:off x="5807512" y="1102295"/>
            <a:ext cx="2892766" cy="1077218"/>
          </a:xfrm>
          <a:prstGeom prst="rect">
            <a:avLst/>
          </a:prstGeom>
          <a:noFill/>
        </p:spPr>
        <p:txBody>
          <a:bodyPr wrap="square" rtlCol="0">
            <a:spAutoFit/>
          </a:bodyPr>
          <a:lstStyle/>
          <a:p>
            <a:r>
              <a:rPr lang="en-GB" sz="800" dirty="0"/>
              <a:t>2-4 players – Take turns; start at home, roll the dice and move across the footprints.  </a:t>
            </a:r>
          </a:p>
          <a:p>
            <a:r>
              <a:rPr lang="en-GB" sz="800" dirty="0"/>
              <a:t>Stop on </a:t>
            </a:r>
            <a:r>
              <a:rPr lang="en-GB" sz="800" dirty="0" smtClean="0"/>
              <a:t>a </a:t>
            </a:r>
            <a:r>
              <a:rPr lang="en-GB" sz="800" dirty="0"/>
              <a:t>question square you have 60 seconds to answer the question.  </a:t>
            </a:r>
          </a:p>
          <a:p>
            <a:r>
              <a:rPr lang="en-GB" sz="800" dirty="0"/>
              <a:t>Answer Correct – move forward </a:t>
            </a:r>
          </a:p>
          <a:p>
            <a:r>
              <a:rPr lang="en-GB" sz="800" dirty="0"/>
              <a:t>Incorrect answer – go back 2 spaces</a:t>
            </a:r>
          </a:p>
          <a:p>
            <a:r>
              <a:rPr lang="en-GB" sz="800" dirty="0"/>
              <a:t>First person to reach the school WINS! </a:t>
            </a:r>
          </a:p>
          <a:p>
            <a:r>
              <a:rPr lang="en-GB" sz="800" dirty="0"/>
              <a:t>Good luck and have fun!</a:t>
            </a:r>
          </a:p>
        </p:txBody>
      </p:sp>
      <p:sp>
        <p:nvSpPr>
          <p:cNvPr id="17" name="TextBox 16"/>
          <p:cNvSpPr txBox="1"/>
          <p:nvPr/>
        </p:nvSpPr>
        <p:spPr>
          <a:xfrm>
            <a:off x="4307908" y="2486153"/>
            <a:ext cx="1513979" cy="507831"/>
          </a:xfrm>
          <a:prstGeom prst="rect">
            <a:avLst/>
          </a:prstGeom>
          <a:noFill/>
        </p:spPr>
        <p:txBody>
          <a:bodyPr wrap="square" rtlCol="0">
            <a:spAutoFit/>
          </a:bodyPr>
          <a:lstStyle/>
          <a:p>
            <a:pPr algn="ctr"/>
            <a:endParaRPr lang="en-GB" sz="900" dirty="0"/>
          </a:p>
          <a:p>
            <a:pPr algn="ctr"/>
            <a:r>
              <a:rPr lang="en-GB" sz="900" dirty="0"/>
              <a:t>What type of crossing is this?</a:t>
            </a:r>
          </a:p>
        </p:txBody>
      </p:sp>
      <p:pic>
        <p:nvPicPr>
          <p:cNvPr id="18" name="Picture 17"/>
          <p:cNvPicPr>
            <a:picLocks noChangeAspect="1"/>
          </p:cNvPicPr>
          <p:nvPr/>
        </p:nvPicPr>
        <p:blipFill>
          <a:blip r:embed="rId7"/>
          <a:stretch>
            <a:fillRect/>
          </a:stretch>
        </p:blipFill>
        <p:spPr>
          <a:xfrm rot="19792208">
            <a:off x="5890142" y="2046779"/>
            <a:ext cx="714491" cy="717314"/>
          </a:xfrm>
          <a:prstGeom prst="rect">
            <a:avLst/>
          </a:prstGeom>
        </p:spPr>
      </p:pic>
      <p:pic>
        <p:nvPicPr>
          <p:cNvPr id="20" name="Picture 19"/>
          <p:cNvPicPr>
            <a:picLocks noChangeAspect="1"/>
          </p:cNvPicPr>
          <p:nvPr/>
        </p:nvPicPr>
        <p:blipFill>
          <a:blip r:embed="rId7"/>
          <a:stretch>
            <a:fillRect/>
          </a:stretch>
        </p:blipFill>
        <p:spPr>
          <a:xfrm rot="20946737">
            <a:off x="7372574" y="1706444"/>
            <a:ext cx="705134" cy="707920"/>
          </a:xfrm>
          <a:prstGeom prst="rect">
            <a:avLst/>
          </a:prstGeom>
        </p:spPr>
      </p:pic>
      <p:sp>
        <p:nvSpPr>
          <p:cNvPr id="21" name="Hexagon 20"/>
          <p:cNvSpPr/>
          <p:nvPr/>
        </p:nvSpPr>
        <p:spPr>
          <a:xfrm>
            <a:off x="7841173" y="1625627"/>
            <a:ext cx="1192487" cy="1332002"/>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What is the Green Cross Code</a:t>
            </a:r>
          </a:p>
        </p:txBody>
      </p:sp>
      <p:pic>
        <p:nvPicPr>
          <p:cNvPr id="22" name="Picture 21"/>
          <p:cNvPicPr>
            <a:picLocks noChangeAspect="1"/>
          </p:cNvPicPr>
          <p:nvPr/>
        </p:nvPicPr>
        <p:blipFill>
          <a:blip r:embed="rId8"/>
          <a:stretch>
            <a:fillRect/>
          </a:stretch>
        </p:blipFill>
        <p:spPr>
          <a:xfrm rot="11017718">
            <a:off x="6033669" y="2689563"/>
            <a:ext cx="974488" cy="974488"/>
          </a:xfrm>
          <a:prstGeom prst="rect">
            <a:avLst/>
          </a:prstGeom>
        </p:spPr>
      </p:pic>
      <p:pic>
        <p:nvPicPr>
          <p:cNvPr id="23" name="Picture 22"/>
          <p:cNvPicPr>
            <a:picLocks noChangeAspect="1"/>
          </p:cNvPicPr>
          <p:nvPr/>
        </p:nvPicPr>
        <p:blipFill>
          <a:blip r:embed="rId8"/>
          <a:stretch>
            <a:fillRect/>
          </a:stretch>
        </p:blipFill>
        <p:spPr>
          <a:xfrm rot="12642634">
            <a:off x="6999368" y="2992337"/>
            <a:ext cx="1038731" cy="1038731"/>
          </a:xfrm>
          <a:prstGeom prst="rect">
            <a:avLst/>
          </a:prstGeom>
        </p:spPr>
      </p:pic>
      <p:pic>
        <p:nvPicPr>
          <p:cNvPr id="24" name="Picture 23"/>
          <p:cNvPicPr>
            <a:picLocks noChangeAspect="1"/>
          </p:cNvPicPr>
          <p:nvPr/>
        </p:nvPicPr>
        <p:blipFill>
          <a:blip r:embed="rId8"/>
          <a:stretch>
            <a:fillRect/>
          </a:stretch>
        </p:blipFill>
        <p:spPr>
          <a:xfrm rot="10579122">
            <a:off x="8178223" y="2753823"/>
            <a:ext cx="1062957" cy="1062957"/>
          </a:xfrm>
          <a:prstGeom prst="rect">
            <a:avLst/>
          </a:prstGeom>
        </p:spPr>
      </p:pic>
      <p:pic>
        <p:nvPicPr>
          <p:cNvPr id="25" name="Picture 24"/>
          <p:cNvPicPr>
            <a:picLocks noChangeAspect="1"/>
          </p:cNvPicPr>
          <p:nvPr/>
        </p:nvPicPr>
        <p:blipFill>
          <a:blip r:embed="rId8"/>
          <a:stretch>
            <a:fillRect/>
          </a:stretch>
        </p:blipFill>
        <p:spPr>
          <a:xfrm rot="10310489">
            <a:off x="5728727" y="3246562"/>
            <a:ext cx="1034504" cy="1034504"/>
          </a:xfrm>
          <a:prstGeom prst="rect">
            <a:avLst/>
          </a:prstGeom>
        </p:spPr>
      </p:pic>
      <p:pic>
        <p:nvPicPr>
          <p:cNvPr id="26" name="Picture 25"/>
          <p:cNvPicPr>
            <a:picLocks noChangeAspect="1"/>
          </p:cNvPicPr>
          <p:nvPr/>
        </p:nvPicPr>
        <p:blipFill>
          <a:blip r:embed="rId8"/>
          <a:stretch>
            <a:fillRect/>
          </a:stretch>
        </p:blipFill>
        <p:spPr>
          <a:xfrm rot="12506210">
            <a:off x="7955467" y="3354957"/>
            <a:ext cx="1038452" cy="1038452"/>
          </a:xfrm>
          <a:prstGeom prst="rect">
            <a:avLst/>
          </a:prstGeom>
        </p:spPr>
      </p:pic>
      <p:pic>
        <p:nvPicPr>
          <p:cNvPr id="27" name="Picture 26"/>
          <p:cNvPicPr>
            <a:picLocks noChangeAspect="1"/>
          </p:cNvPicPr>
          <p:nvPr/>
        </p:nvPicPr>
        <p:blipFill>
          <a:blip r:embed="rId8"/>
          <a:stretch>
            <a:fillRect/>
          </a:stretch>
        </p:blipFill>
        <p:spPr>
          <a:xfrm rot="12076012">
            <a:off x="2766917" y="2758068"/>
            <a:ext cx="1088018" cy="1088018"/>
          </a:xfrm>
          <a:prstGeom prst="rect">
            <a:avLst/>
          </a:prstGeom>
        </p:spPr>
      </p:pic>
      <p:pic>
        <p:nvPicPr>
          <p:cNvPr id="28" name="Picture 27"/>
          <p:cNvPicPr>
            <a:picLocks noChangeAspect="1"/>
          </p:cNvPicPr>
          <p:nvPr/>
        </p:nvPicPr>
        <p:blipFill>
          <a:blip r:embed="rId8"/>
          <a:stretch>
            <a:fillRect/>
          </a:stretch>
        </p:blipFill>
        <p:spPr>
          <a:xfrm rot="11052577">
            <a:off x="2380273" y="3287785"/>
            <a:ext cx="1090442" cy="1090442"/>
          </a:xfrm>
          <a:prstGeom prst="rect">
            <a:avLst/>
          </a:prstGeom>
        </p:spPr>
      </p:pic>
      <p:pic>
        <p:nvPicPr>
          <p:cNvPr id="29" name="Picture 28"/>
          <p:cNvPicPr>
            <a:picLocks noChangeAspect="1"/>
          </p:cNvPicPr>
          <p:nvPr/>
        </p:nvPicPr>
        <p:blipFill>
          <a:blip r:embed="rId9"/>
          <a:stretch>
            <a:fillRect/>
          </a:stretch>
        </p:blipFill>
        <p:spPr>
          <a:xfrm>
            <a:off x="969297" y="2908835"/>
            <a:ext cx="1498537" cy="1074646"/>
          </a:xfrm>
          <a:prstGeom prst="rect">
            <a:avLst/>
          </a:prstGeom>
        </p:spPr>
      </p:pic>
      <p:sp>
        <p:nvSpPr>
          <p:cNvPr id="30" name="TextBox 29"/>
          <p:cNvSpPr txBox="1"/>
          <p:nvPr/>
        </p:nvSpPr>
        <p:spPr>
          <a:xfrm>
            <a:off x="778816" y="4009701"/>
            <a:ext cx="2085827" cy="253916"/>
          </a:xfrm>
          <a:prstGeom prst="rect">
            <a:avLst/>
          </a:prstGeom>
          <a:noFill/>
        </p:spPr>
        <p:txBody>
          <a:bodyPr wrap="none" rtlCol="0">
            <a:spAutoFit/>
          </a:bodyPr>
          <a:lstStyle/>
          <a:p>
            <a:r>
              <a:rPr lang="en-GB" sz="1050" dirty="0"/>
              <a:t>What 2 hazards are in this picture?</a:t>
            </a:r>
          </a:p>
        </p:txBody>
      </p:sp>
      <p:sp>
        <p:nvSpPr>
          <p:cNvPr id="31" name="TextBox 30"/>
          <p:cNvSpPr txBox="1"/>
          <p:nvPr/>
        </p:nvSpPr>
        <p:spPr>
          <a:xfrm>
            <a:off x="4453119" y="4133365"/>
            <a:ext cx="1862909" cy="369332"/>
          </a:xfrm>
          <a:prstGeom prst="rect">
            <a:avLst/>
          </a:prstGeom>
          <a:noFill/>
        </p:spPr>
        <p:txBody>
          <a:bodyPr wrap="square" rtlCol="0">
            <a:spAutoFit/>
          </a:bodyPr>
          <a:lstStyle/>
          <a:p>
            <a:r>
              <a:rPr lang="en-GB" sz="900"/>
              <a:t>What </a:t>
            </a:r>
            <a:r>
              <a:rPr lang="en-GB" sz="900" smtClean="0"/>
              <a:t>2 </a:t>
            </a:r>
            <a:r>
              <a:rPr lang="en-GB" sz="900" dirty="0"/>
              <a:t>things must you do when going on a safe journey?</a:t>
            </a:r>
          </a:p>
        </p:txBody>
      </p:sp>
      <p:pic>
        <p:nvPicPr>
          <p:cNvPr id="32" name="Picture 31"/>
          <p:cNvPicPr>
            <a:picLocks noChangeAspect="1"/>
          </p:cNvPicPr>
          <p:nvPr/>
        </p:nvPicPr>
        <p:blipFill>
          <a:blip r:embed="rId10"/>
          <a:stretch>
            <a:fillRect/>
          </a:stretch>
        </p:blipFill>
        <p:spPr>
          <a:xfrm rot="19468168">
            <a:off x="-82938" y="3162153"/>
            <a:ext cx="1222910" cy="1222910"/>
          </a:xfrm>
          <a:prstGeom prst="rect">
            <a:avLst/>
          </a:prstGeom>
        </p:spPr>
      </p:pic>
      <p:pic>
        <p:nvPicPr>
          <p:cNvPr id="33" name="Picture 32"/>
          <p:cNvPicPr>
            <a:picLocks noChangeAspect="1"/>
          </p:cNvPicPr>
          <p:nvPr/>
        </p:nvPicPr>
        <p:blipFill>
          <a:blip r:embed="rId10"/>
          <a:stretch>
            <a:fillRect/>
          </a:stretch>
        </p:blipFill>
        <p:spPr>
          <a:xfrm rot="15886802">
            <a:off x="67667" y="3902205"/>
            <a:ext cx="1194786" cy="1194786"/>
          </a:xfrm>
          <a:prstGeom prst="rect">
            <a:avLst/>
          </a:prstGeom>
        </p:spPr>
      </p:pic>
      <p:pic>
        <p:nvPicPr>
          <p:cNvPr id="34" name="Picture 33"/>
          <p:cNvPicPr>
            <a:picLocks noChangeAspect="1"/>
          </p:cNvPicPr>
          <p:nvPr/>
        </p:nvPicPr>
        <p:blipFill>
          <a:blip r:embed="rId10"/>
          <a:stretch>
            <a:fillRect/>
          </a:stretch>
        </p:blipFill>
        <p:spPr>
          <a:xfrm rot="13145204">
            <a:off x="143807" y="4662068"/>
            <a:ext cx="1190220" cy="1190220"/>
          </a:xfrm>
          <a:prstGeom prst="rect">
            <a:avLst/>
          </a:prstGeom>
        </p:spPr>
      </p:pic>
      <p:pic>
        <p:nvPicPr>
          <p:cNvPr id="35" name="Picture 34"/>
          <p:cNvPicPr>
            <a:picLocks noChangeAspect="1"/>
          </p:cNvPicPr>
          <p:nvPr/>
        </p:nvPicPr>
        <p:blipFill>
          <a:blip r:embed="rId10"/>
          <a:stretch>
            <a:fillRect/>
          </a:stretch>
        </p:blipFill>
        <p:spPr>
          <a:xfrm rot="12553503">
            <a:off x="695675" y="4357629"/>
            <a:ext cx="1237664" cy="1237664"/>
          </a:xfrm>
          <a:prstGeom prst="rect">
            <a:avLst/>
          </a:prstGeom>
        </p:spPr>
      </p:pic>
      <p:pic>
        <p:nvPicPr>
          <p:cNvPr id="36" name="Picture 35"/>
          <p:cNvPicPr>
            <a:picLocks noChangeAspect="1"/>
          </p:cNvPicPr>
          <p:nvPr/>
        </p:nvPicPr>
        <p:blipFill>
          <a:blip r:embed="rId10"/>
          <a:stretch>
            <a:fillRect/>
          </a:stretch>
        </p:blipFill>
        <p:spPr>
          <a:xfrm rot="11536195">
            <a:off x="944035" y="4943667"/>
            <a:ext cx="1242197" cy="1242197"/>
          </a:xfrm>
          <a:prstGeom prst="rect">
            <a:avLst/>
          </a:prstGeom>
        </p:spPr>
      </p:pic>
      <p:pic>
        <p:nvPicPr>
          <p:cNvPr id="37" name="Picture 36"/>
          <p:cNvPicPr>
            <a:picLocks noChangeAspect="1"/>
          </p:cNvPicPr>
          <p:nvPr/>
        </p:nvPicPr>
        <p:blipFill>
          <a:blip r:embed="rId10"/>
          <a:stretch>
            <a:fillRect/>
          </a:stretch>
        </p:blipFill>
        <p:spPr>
          <a:xfrm rot="12513001">
            <a:off x="3378399" y="4625296"/>
            <a:ext cx="1081352" cy="1081352"/>
          </a:xfrm>
          <a:prstGeom prst="rect">
            <a:avLst/>
          </a:prstGeom>
        </p:spPr>
      </p:pic>
      <p:pic>
        <p:nvPicPr>
          <p:cNvPr id="38" name="Picture 37"/>
          <p:cNvPicPr>
            <a:picLocks noChangeAspect="1"/>
          </p:cNvPicPr>
          <p:nvPr/>
        </p:nvPicPr>
        <p:blipFill>
          <a:blip r:embed="rId8"/>
          <a:stretch>
            <a:fillRect/>
          </a:stretch>
        </p:blipFill>
        <p:spPr>
          <a:xfrm rot="12328959">
            <a:off x="3683156" y="3384142"/>
            <a:ext cx="1110054" cy="1110054"/>
          </a:xfrm>
          <a:prstGeom prst="rect">
            <a:avLst/>
          </a:prstGeom>
        </p:spPr>
      </p:pic>
      <p:pic>
        <p:nvPicPr>
          <p:cNvPr id="39" name="Picture 38"/>
          <p:cNvPicPr>
            <a:picLocks noChangeAspect="1"/>
          </p:cNvPicPr>
          <p:nvPr/>
        </p:nvPicPr>
        <p:blipFill>
          <a:blip r:embed="rId8"/>
          <a:stretch>
            <a:fillRect/>
          </a:stretch>
        </p:blipFill>
        <p:spPr>
          <a:xfrm rot="12404239">
            <a:off x="3453719" y="2876797"/>
            <a:ext cx="1077128" cy="1077128"/>
          </a:xfrm>
          <a:prstGeom prst="rect">
            <a:avLst/>
          </a:prstGeom>
        </p:spPr>
      </p:pic>
      <p:pic>
        <p:nvPicPr>
          <p:cNvPr id="40" name="Picture 39"/>
          <p:cNvPicPr>
            <a:picLocks noChangeAspect="1"/>
          </p:cNvPicPr>
          <p:nvPr/>
        </p:nvPicPr>
        <p:blipFill>
          <a:blip r:embed="rId11"/>
          <a:stretch>
            <a:fillRect/>
          </a:stretch>
        </p:blipFill>
        <p:spPr>
          <a:xfrm>
            <a:off x="2051399" y="4430560"/>
            <a:ext cx="1489784" cy="1085984"/>
          </a:xfrm>
          <a:prstGeom prst="rect">
            <a:avLst/>
          </a:prstGeom>
        </p:spPr>
      </p:pic>
      <p:sp>
        <p:nvSpPr>
          <p:cNvPr id="41" name="TextBox 40"/>
          <p:cNvSpPr txBox="1"/>
          <p:nvPr/>
        </p:nvSpPr>
        <p:spPr>
          <a:xfrm>
            <a:off x="1769793" y="5548910"/>
            <a:ext cx="2023087" cy="369332"/>
          </a:xfrm>
          <a:prstGeom prst="rect">
            <a:avLst/>
          </a:prstGeom>
          <a:noFill/>
        </p:spPr>
        <p:txBody>
          <a:bodyPr wrap="square" rtlCol="0">
            <a:spAutoFit/>
          </a:bodyPr>
          <a:lstStyle/>
          <a:p>
            <a:pPr algn="ctr"/>
            <a:r>
              <a:rPr lang="en-GB" sz="900" dirty="0"/>
              <a:t>You have been caught fighting, go back 10 spaces</a:t>
            </a:r>
          </a:p>
        </p:txBody>
      </p:sp>
      <p:pic>
        <p:nvPicPr>
          <p:cNvPr id="42" name="Picture 41"/>
          <p:cNvPicPr>
            <a:picLocks noChangeAspect="1"/>
          </p:cNvPicPr>
          <p:nvPr/>
        </p:nvPicPr>
        <p:blipFill rotWithShape="1">
          <a:blip r:embed="rId12"/>
          <a:srcRect t="-1" r="10207" b="-1966"/>
          <a:stretch/>
        </p:blipFill>
        <p:spPr>
          <a:xfrm>
            <a:off x="5152776" y="4439914"/>
            <a:ext cx="1211205" cy="1379051"/>
          </a:xfrm>
          <a:prstGeom prst="rect">
            <a:avLst/>
          </a:prstGeom>
        </p:spPr>
      </p:pic>
      <p:pic>
        <p:nvPicPr>
          <p:cNvPr id="43" name="Picture 42"/>
          <p:cNvPicPr>
            <a:picLocks noChangeAspect="1"/>
          </p:cNvPicPr>
          <p:nvPr/>
        </p:nvPicPr>
        <p:blipFill>
          <a:blip r:embed="rId13"/>
          <a:stretch>
            <a:fillRect/>
          </a:stretch>
        </p:blipFill>
        <p:spPr>
          <a:xfrm rot="10045822">
            <a:off x="3872182" y="4900543"/>
            <a:ext cx="1328443" cy="1328443"/>
          </a:xfrm>
          <a:prstGeom prst="rect">
            <a:avLst/>
          </a:prstGeom>
        </p:spPr>
      </p:pic>
      <p:pic>
        <p:nvPicPr>
          <p:cNvPr id="44" name="Picture 43"/>
          <p:cNvPicPr>
            <a:picLocks noChangeAspect="1"/>
          </p:cNvPicPr>
          <p:nvPr/>
        </p:nvPicPr>
        <p:blipFill>
          <a:blip r:embed="rId13"/>
          <a:stretch>
            <a:fillRect/>
          </a:stretch>
        </p:blipFill>
        <p:spPr>
          <a:xfrm rot="10191441">
            <a:off x="4392595" y="4511981"/>
            <a:ext cx="1295660" cy="1295660"/>
          </a:xfrm>
          <a:prstGeom prst="rect">
            <a:avLst/>
          </a:prstGeom>
        </p:spPr>
      </p:pic>
      <p:pic>
        <p:nvPicPr>
          <p:cNvPr id="45" name="Picture 44"/>
          <p:cNvPicPr>
            <a:picLocks noChangeAspect="1"/>
          </p:cNvPicPr>
          <p:nvPr/>
        </p:nvPicPr>
        <p:blipFill>
          <a:blip r:embed="rId14"/>
          <a:stretch>
            <a:fillRect/>
          </a:stretch>
        </p:blipFill>
        <p:spPr>
          <a:xfrm>
            <a:off x="6266477" y="4187971"/>
            <a:ext cx="1571160" cy="1571160"/>
          </a:xfrm>
          <a:prstGeom prst="rect">
            <a:avLst/>
          </a:prstGeom>
        </p:spPr>
      </p:pic>
      <p:pic>
        <p:nvPicPr>
          <p:cNvPr id="46" name="Picture 45"/>
          <p:cNvPicPr>
            <a:picLocks noChangeAspect="1"/>
          </p:cNvPicPr>
          <p:nvPr/>
        </p:nvPicPr>
        <p:blipFill>
          <a:blip r:embed="rId14"/>
          <a:stretch>
            <a:fillRect/>
          </a:stretch>
        </p:blipFill>
        <p:spPr>
          <a:xfrm>
            <a:off x="5906528" y="4685348"/>
            <a:ext cx="1591560" cy="1591560"/>
          </a:xfrm>
          <a:prstGeom prst="rect">
            <a:avLst/>
          </a:prstGeom>
        </p:spPr>
      </p:pic>
      <p:pic>
        <p:nvPicPr>
          <p:cNvPr id="47" name="Picture 46"/>
          <p:cNvPicPr>
            <a:picLocks noChangeAspect="1"/>
          </p:cNvPicPr>
          <p:nvPr/>
        </p:nvPicPr>
        <p:blipFill>
          <a:blip r:embed="rId14"/>
          <a:stretch>
            <a:fillRect/>
          </a:stretch>
        </p:blipFill>
        <p:spPr>
          <a:xfrm>
            <a:off x="6710009" y="4707820"/>
            <a:ext cx="1617447" cy="1617447"/>
          </a:xfrm>
          <a:prstGeom prst="rect">
            <a:avLst/>
          </a:prstGeom>
        </p:spPr>
      </p:pic>
      <p:sp>
        <p:nvSpPr>
          <p:cNvPr id="48" name="TextBox 47"/>
          <p:cNvSpPr txBox="1"/>
          <p:nvPr/>
        </p:nvSpPr>
        <p:spPr>
          <a:xfrm>
            <a:off x="7631770" y="5641258"/>
            <a:ext cx="1529334" cy="323165"/>
          </a:xfrm>
          <a:prstGeom prst="rect">
            <a:avLst/>
          </a:prstGeom>
          <a:noFill/>
        </p:spPr>
        <p:txBody>
          <a:bodyPr wrap="square" rtlCol="0">
            <a:spAutoFit/>
          </a:bodyPr>
          <a:lstStyle/>
          <a:p>
            <a:pPr algn="ctr"/>
            <a:r>
              <a:rPr lang="en-GB" sz="750" dirty="0"/>
              <a:t>You made it safely to school, congratulations</a:t>
            </a:r>
          </a:p>
        </p:txBody>
      </p:sp>
      <p:sp>
        <p:nvSpPr>
          <p:cNvPr id="3" name="TextBox 2"/>
          <p:cNvSpPr txBox="1"/>
          <p:nvPr/>
        </p:nvSpPr>
        <p:spPr>
          <a:xfrm>
            <a:off x="5023009" y="5517914"/>
            <a:ext cx="1400945" cy="369332"/>
          </a:xfrm>
          <a:prstGeom prst="rect">
            <a:avLst/>
          </a:prstGeom>
          <a:noFill/>
        </p:spPr>
        <p:txBody>
          <a:bodyPr wrap="square" rtlCol="0">
            <a:spAutoFit/>
          </a:bodyPr>
          <a:lstStyle/>
          <a:p>
            <a:pPr algn="ctr"/>
            <a:r>
              <a:rPr lang="en-GB" sz="900" dirty="0"/>
              <a:t>Nearly there! Don’t forget to look left and right</a:t>
            </a:r>
          </a:p>
        </p:txBody>
      </p:sp>
      <p:pic>
        <p:nvPicPr>
          <p:cNvPr id="15" name="Picture 14"/>
          <p:cNvPicPr>
            <a:picLocks noChangeAspect="1"/>
          </p:cNvPicPr>
          <p:nvPr/>
        </p:nvPicPr>
        <p:blipFill>
          <a:blip r:embed="rId15"/>
          <a:stretch>
            <a:fillRect/>
          </a:stretch>
        </p:blipFill>
        <p:spPr>
          <a:xfrm>
            <a:off x="7152331" y="3331293"/>
            <a:ext cx="1370612" cy="1370612"/>
          </a:xfrm>
          <a:prstGeom prst="rect">
            <a:avLst/>
          </a:prstGeom>
        </p:spPr>
      </p:pic>
      <p:pic>
        <p:nvPicPr>
          <p:cNvPr id="49" name="Picture 48"/>
          <p:cNvPicPr>
            <a:picLocks noChangeAspect="1"/>
          </p:cNvPicPr>
          <p:nvPr/>
        </p:nvPicPr>
        <p:blipFill>
          <a:blip r:embed="rId16"/>
          <a:stretch>
            <a:fillRect/>
          </a:stretch>
        </p:blipFill>
        <p:spPr>
          <a:xfrm>
            <a:off x="4000540" y="1609951"/>
            <a:ext cx="1751104" cy="1015046"/>
          </a:xfrm>
          <a:prstGeom prst="rect">
            <a:avLst/>
          </a:prstGeom>
        </p:spPr>
      </p:pic>
      <p:pic>
        <p:nvPicPr>
          <p:cNvPr id="50" name="Picture 49"/>
          <p:cNvPicPr>
            <a:picLocks noChangeAspect="1"/>
          </p:cNvPicPr>
          <p:nvPr/>
        </p:nvPicPr>
        <p:blipFill>
          <a:blip r:embed="rId17"/>
          <a:stretch>
            <a:fillRect/>
          </a:stretch>
        </p:blipFill>
        <p:spPr>
          <a:xfrm>
            <a:off x="6397551" y="2041156"/>
            <a:ext cx="654466" cy="658082"/>
          </a:xfrm>
          <a:prstGeom prst="rect">
            <a:avLst/>
          </a:prstGeom>
        </p:spPr>
      </p:pic>
      <p:pic>
        <p:nvPicPr>
          <p:cNvPr id="51" name="Picture 50"/>
          <p:cNvPicPr>
            <a:picLocks noChangeAspect="1"/>
          </p:cNvPicPr>
          <p:nvPr/>
        </p:nvPicPr>
        <p:blipFill>
          <a:blip r:embed="rId17"/>
          <a:stretch>
            <a:fillRect/>
          </a:stretch>
        </p:blipFill>
        <p:spPr>
          <a:xfrm rot="9133515">
            <a:off x="6496974" y="3319394"/>
            <a:ext cx="827604" cy="832176"/>
          </a:xfrm>
          <a:prstGeom prst="rect">
            <a:avLst/>
          </a:prstGeom>
        </p:spPr>
      </p:pic>
      <p:pic>
        <p:nvPicPr>
          <p:cNvPr id="52" name="Picture 51"/>
          <p:cNvPicPr>
            <a:picLocks noChangeAspect="1"/>
          </p:cNvPicPr>
          <p:nvPr/>
        </p:nvPicPr>
        <p:blipFill>
          <a:blip r:embed="rId17"/>
          <a:stretch>
            <a:fillRect/>
          </a:stretch>
        </p:blipFill>
        <p:spPr>
          <a:xfrm>
            <a:off x="3932520" y="4456007"/>
            <a:ext cx="827604" cy="832176"/>
          </a:xfrm>
          <a:prstGeom prst="rect">
            <a:avLst/>
          </a:prstGeom>
        </p:spPr>
      </p:pic>
      <p:pic>
        <p:nvPicPr>
          <p:cNvPr id="53" name="Picture 52"/>
          <p:cNvPicPr>
            <a:picLocks noChangeAspect="1"/>
          </p:cNvPicPr>
          <p:nvPr/>
        </p:nvPicPr>
        <p:blipFill>
          <a:blip r:embed="rId17"/>
          <a:stretch>
            <a:fillRect/>
          </a:stretch>
        </p:blipFill>
        <p:spPr>
          <a:xfrm>
            <a:off x="6910776" y="1956259"/>
            <a:ext cx="654466" cy="658082"/>
          </a:xfrm>
          <a:prstGeom prst="rect">
            <a:avLst/>
          </a:prstGeom>
        </p:spPr>
      </p:pic>
    </p:spTree>
    <p:extLst>
      <p:ext uri="{BB962C8B-B14F-4D97-AF65-F5344CB8AC3E}">
        <p14:creationId xmlns:p14="http://schemas.microsoft.com/office/powerpoint/2010/main" val="274350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6512" y="908720"/>
            <a:ext cx="6336704" cy="1477328"/>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a:t>
            </a:r>
            <a:r>
              <a:rPr lang="en-US" sz="5400" b="1" smtClean="0">
                <a:ln/>
                <a:solidFill>
                  <a:schemeClr val="accent4"/>
                </a:solidFill>
                <a:effectLst>
                  <a:glow rad="228600">
                    <a:schemeClr val="accent1">
                      <a:satMod val="175000"/>
                      <a:alpha val="40000"/>
                    </a:schemeClr>
                  </a:glow>
                </a:effectLst>
                <a:latin typeface="Comic Sans MS" panose="030F0702030302020204" pitchFamily="66" charset="0"/>
              </a:rPr>
              <a:t>Time </a:t>
            </a:r>
            <a:r>
              <a:rPr lang="en-US" sz="3600" b="1">
                <a:ln/>
                <a:solidFill>
                  <a:schemeClr val="accent4"/>
                </a:solidFill>
                <a:effectLst>
                  <a:glow rad="228600">
                    <a:schemeClr val="accent1">
                      <a:satMod val="175000"/>
                      <a:alpha val="40000"/>
                    </a:schemeClr>
                  </a:glow>
                </a:effectLst>
                <a:latin typeface="Comic Sans MS" panose="030F0702030302020204" pitchFamily="66" charset="0"/>
              </a:rPr>
              <a:t>9</a:t>
            </a:r>
            <a:r>
              <a:rPr lang="en-US" sz="3600" b="1" smtClean="0">
                <a:ln/>
                <a:solidFill>
                  <a:schemeClr val="accent4"/>
                </a:solidFill>
                <a:effectLst>
                  <a:glow rad="228600">
                    <a:schemeClr val="accent1">
                      <a:satMod val="175000"/>
                      <a:alpha val="40000"/>
                    </a:schemeClr>
                  </a:glow>
                </a:effectLst>
                <a:latin typeface="Comic Sans MS" panose="030F0702030302020204" pitchFamily="66" charset="0"/>
              </a:rPr>
              <a:t>th </a:t>
            </a: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June 2020</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4" name="TextBox 3"/>
          <p:cNvSpPr txBox="1"/>
          <p:nvPr/>
        </p:nvSpPr>
        <p:spPr>
          <a:xfrm>
            <a:off x="1454172" y="2592772"/>
            <a:ext cx="6480720" cy="2708434"/>
          </a:xfrm>
          <a:prstGeom prst="rect">
            <a:avLst/>
          </a:prstGeom>
          <a:noFill/>
        </p:spPr>
        <p:txBody>
          <a:bodyPr wrap="square" rtlCol="0">
            <a:spAutoFit/>
          </a:bodyPr>
          <a:lstStyle/>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and carry on with your exercise.</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healthy, by doing a bit of exercise every day.</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4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marL="285750" indent="-285750" algn="ctr">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pPr algn="ctr"/>
            <a:r>
              <a:rPr lang="en-GB" sz="2000" u="sng" dirty="0" smtClean="0">
                <a:solidFill>
                  <a:srgbClr val="7030A0"/>
                </a:solidFill>
                <a:latin typeface="Arial Rounded MT Bold" panose="020F0704030504030204" pitchFamily="34" charset="0"/>
              </a:rPr>
              <a:t>Do</a:t>
            </a:r>
            <a:r>
              <a:rPr lang="en-GB" sz="2000" u="sng" dirty="0" smtClean="0">
                <a:solidFill>
                  <a:srgbClr val="7030A0"/>
                </a:solidFill>
              </a:rPr>
              <a:t> </a:t>
            </a:r>
            <a:r>
              <a:rPr lang="en-GB" sz="2000" u="sng" dirty="0">
                <a:solidFill>
                  <a:srgbClr val="7030A0"/>
                </a:solidFill>
                <a:latin typeface="Arial Rounded MT Bold" panose="020F0704030504030204" pitchFamily="34" charset="0"/>
              </a:rPr>
              <a:t>Y</a:t>
            </a:r>
            <a:r>
              <a:rPr lang="en-GB" sz="2000" u="sng" dirty="0" smtClean="0">
                <a:solidFill>
                  <a:srgbClr val="7030A0"/>
                </a:solidFill>
                <a:latin typeface="Arial Rounded MT Bold" panose="020F0704030504030204" pitchFamily="34" charset="0"/>
              </a:rPr>
              <a:t>our </a:t>
            </a:r>
            <a:r>
              <a:rPr lang="en-GB" sz="2000" u="sng" dirty="0">
                <a:solidFill>
                  <a:srgbClr val="7030A0"/>
                </a:solidFill>
                <a:latin typeface="Arial Rounded MT Bold" panose="020F0704030504030204" pitchFamily="34" charset="0"/>
              </a:rPr>
              <a:t>Bit for Great Britain and the NHS</a:t>
            </a: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721" y="5363756"/>
            <a:ext cx="981646" cy="981646"/>
          </a:xfrm>
          <a:prstGeom prst="rect">
            <a:avLst/>
          </a:prstGeom>
        </p:spPr>
      </p:pic>
      <p:sp>
        <p:nvSpPr>
          <p:cNvPr id="2" name="Rectangle 1"/>
          <p:cNvSpPr/>
          <p:nvPr/>
        </p:nvSpPr>
        <p:spPr>
          <a:xfrm>
            <a:off x="539552" y="5331359"/>
            <a:ext cx="3960440" cy="1046440"/>
          </a:xfrm>
          <a:prstGeom prst="rect">
            <a:avLst/>
          </a:prstGeom>
        </p:spPr>
        <p:txBody>
          <a:bodyPr wrap="square">
            <a:spAutoFit/>
          </a:bodyPr>
          <a:lstStyle/>
          <a:p>
            <a:r>
              <a:rPr lang="en-GB" b="1" dirty="0" err="1">
                <a:solidFill>
                  <a:srgbClr val="767676"/>
                </a:solidFill>
                <a:hlinkClick r:id="rId3"/>
              </a:rPr>
              <a:t>Childline</a:t>
            </a:r>
            <a:r>
              <a:rPr lang="en-GB" b="1" dirty="0">
                <a:solidFill>
                  <a:srgbClr val="767676"/>
                </a:solidFill>
                <a:hlinkClick r:id="rId3"/>
              </a:rPr>
              <a:t> | </a:t>
            </a:r>
            <a:r>
              <a:rPr lang="en-GB" b="1" dirty="0" err="1">
                <a:solidFill>
                  <a:srgbClr val="767676"/>
                </a:solidFill>
                <a:hlinkClick r:id="rId3"/>
              </a:rPr>
              <a:t>Childline</a:t>
            </a:r>
            <a:endParaRPr lang="en-GB" b="1" dirty="0">
              <a:solidFill>
                <a:srgbClr val="767676"/>
              </a:solidFill>
            </a:endParaRPr>
          </a:p>
          <a:p>
            <a:pPr>
              <a:buFont typeface="+mj-lt"/>
              <a:buAutoNum type="arabicPeriod"/>
            </a:pPr>
            <a:r>
              <a:rPr lang="en-GB" sz="1100" i="1" dirty="0">
                <a:solidFill>
                  <a:srgbClr val="767676"/>
                </a:solidFill>
              </a:rPr>
              <a:t>https://www.</a:t>
            </a:r>
            <a:r>
              <a:rPr lang="en-GB" sz="1100" b="1" i="1" dirty="0">
                <a:solidFill>
                  <a:srgbClr val="767676"/>
                </a:solidFill>
              </a:rPr>
              <a:t>childline</a:t>
            </a:r>
            <a:r>
              <a:rPr lang="en-GB" sz="1100" i="1" dirty="0">
                <a:solidFill>
                  <a:srgbClr val="767676"/>
                </a:solidFill>
              </a:rPr>
              <a:t>.org.uk</a:t>
            </a:r>
            <a:endParaRPr lang="en-GB" sz="1100" dirty="0">
              <a:solidFill>
                <a:srgbClr val="767676"/>
              </a:solidFill>
            </a:endParaRPr>
          </a:p>
          <a:p>
            <a:pPr>
              <a:buFont typeface="+mj-lt"/>
              <a:buAutoNum type="arabicPeriod"/>
            </a:pPr>
            <a:r>
              <a:rPr lang="en-GB" sz="1100" dirty="0">
                <a:solidFill>
                  <a:srgbClr val="767676"/>
                </a:solidFill>
              </a:rPr>
              <a:t>Get help and advice about a wide range of issues, call us on 0800 1111, talk to a counsellor online, send </a:t>
            </a:r>
            <a:r>
              <a:rPr lang="en-GB" sz="1100" b="1" dirty="0" err="1">
                <a:solidFill>
                  <a:srgbClr val="767676"/>
                </a:solidFill>
              </a:rPr>
              <a:t>Childline</a:t>
            </a:r>
            <a:r>
              <a:rPr lang="en-GB" sz="1100" dirty="0">
                <a:solidFill>
                  <a:srgbClr val="767676"/>
                </a:solidFill>
              </a:rPr>
              <a:t> an email or post on the message boards</a:t>
            </a:r>
            <a:endParaRPr lang="en-GB" sz="1100" dirty="0">
              <a:solidFill>
                <a:srgbClr val="767676"/>
              </a:solidFill>
              <a:effectLst/>
            </a:endParaRPr>
          </a:p>
        </p:txBody>
      </p:sp>
      <p:sp>
        <p:nvSpPr>
          <p:cNvPr id="6" name="TextBox 5"/>
          <p:cNvSpPr txBox="1"/>
          <p:nvPr/>
        </p:nvSpPr>
        <p:spPr>
          <a:xfrm>
            <a:off x="4499992" y="5331359"/>
            <a:ext cx="3203712" cy="369332"/>
          </a:xfrm>
          <a:prstGeom prst="rect">
            <a:avLst/>
          </a:prstGeom>
          <a:noFill/>
        </p:spPr>
        <p:txBody>
          <a:bodyPr wrap="square" rtlCol="0">
            <a:spAutoFit/>
          </a:bodyPr>
          <a:lstStyle/>
          <a:p>
            <a:r>
              <a:rPr lang="fi-FI" b="1" dirty="0" smtClean="0">
                <a:solidFill>
                  <a:srgbClr val="3333FF"/>
                </a:solidFill>
              </a:rPr>
              <a:t>NSPCC </a:t>
            </a:r>
            <a:r>
              <a:rPr lang="fi-FI" b="1" dirty="0">
                <a:solidFill>
                  <a:srgbClr val="3333FF"/>
                </a:solidFill>
              </a:rPr>
              <a:t>Helpline</a:t>
            </a:r>
            <a:r>
              <a:rPr lang="fi-FI" dirty="0"/>
              <a:t> 0808 800 5000</a:t>
            </a:r>
            <a:endParaRPr lang="en-GB" dirty="0"/>
          </a:p>
        </p:txBody>
      </p:sp>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410" y="975352"/>
            <a:ext cx="8767972" cy="1631216"/>
          </a:xfrm>
          <a:prstGeom prst="rect">
            <a:avLst/>
          </a:prstGeom>
          <a:noFill/>
        </p:spPr>
        <p:txBody>
          <a:bodyPr wrap="square" rtlCol="0">
            <a:spAutoFit/>
          </a:bodyPr>
          <a:lstStyle/>
          <a:p>
            <a:pPr algn="ctr"/>
            <a:r>
              <a:rPr lang="en-GB" dirty="0" smtClean="0">
                <a:solidFill>
                  <a:schemeClr val="accent4">
                    <a:lumMod val="50000"/>
                  </a:schemeClr>
                </a:solidFill>
                <a:latin typeface="Comic Sans MS" panose="030F0702030302020204" pitchFamily="66" charset="0"/>
              </a:rPr>
              <a:t>Hello Everybody </a:t>
            </a:r>
          </a:p>
          <a:p>
            <a:r>
              <a:rPr lang="en-GB" dirty="0" smtClean="0">
                <a:solidFill>
                  <a:schemeClr val="accent4">
                    <a:lumMod val="50000"/>
                  </a:schemeClr>
                </a:solidFill>
                <a:latin typeface="Comic Sans MS" panose="030F0702030302020204" pitchFamily="66" charset="0"/>
              </a:rPr>
              <a:t>  </a:t>
            </a:r>
            <a:endParaRPr lang="en-GB" dirty="0">
              <a:solidFill>
                <a:schemeClr val="accent4">
                  <a:lumMod val="50000"/>
                </a:schemeClr>
              </a:solidFill>
              <a:latin typeface="Comic Sans MS" panose="030F0702030302020204" pitchFamily="66" charset="0"/>
            </a:endParaRPr>
          </a:p>
          <a:p>
            <a:pPr algn="ctr"/>
            <a:r>
              <a:rPr lang="en-GB" sz="1600" dirty="0" smtClean="0">
                <a:solidFill>
                  <a:schemeClr val="accent4">
                    <a:lumMod val="50000"/>
                  </a:schemeClr>
                </a:solidFill>
                <a:latin typeface="Comic Sans MS" panose="030F0702030302020204" pitchFamily="66" charset="0"/>
              </a:rPr>
              <a:t>Some of you will now be on Half term. We hope you are able to get outside and enjoy your local Parks and outdoor spaces. Last week we talked about Safety messages both while you are at home and when you are out and about. This week we are going to focus on Road Safety. As a Young person you can help keep our Roads safer!  </a:t>
            </a:r>
          </a:p>
        </p:txBody>
      </p:sp>
      <p:sp>
        <p:nvSpPr>
          <p:cNvPr id="6" name="TextBox 5"/>
          <p:cNvSpPr txBox="1"/>
          <p:nvPr/>
        </p:nvSpPr>
        <p:spPr>
          <a:xfrm>
            <a:off x="-164902" y="239320"/>
            <a:ext cx="6593483" cy="707886"/>
          </a:xfrm>
          <a:prstGeom prst="rect">
            <a:avLst/>
          </a:prstGeom>
          <a:noFill/>
        </p:spPr>
        <p:txBody>
          <a:bodyPr wrap="square" rtlCol="0">
            <a:spAutoFit/>
          </a:bodyPr>
          <a:lstStyle/>
          <a:p>
            <a:pPr algn="ctr"/>
            <a:r>
              <a:rPr lang="en-GB" sz="4000" dirty="0" smtClean="0">
                <a:solidFill>
                  <a:schemeClr val="accent1">
                    <a:lumMod val="75000"/>
                  </a:schemeClr>
                </a:solidFill>
                <a:latin typeface="Comic Sans MS" panose="030F0702030302020204" pitchFamily="66" charset="0"/>
              </a:rPr>
              <a:t>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 </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Positive messages of the week</a:t>
            </a:r>
            <a:r>
              <a:rPr lang="en-GB" sz="3200" dirty="0" smtClean="0">
                <a:solidFill>
                  <a:schemeClr val="accent1">
                    <a:lumMod val="75000"/>
                  </a:schemeClr>
                </a:solidFill>
                <a:latin typeface="Comic Sans MS" panose="030F0702030302020204" pitchFamily="66" charset="0"/>
              </a:rPr>
              <a:t> </a:t>
            </a:r>
            <a:endParaRPr lang="en-GB" sz="3200" dirty="0">
              <a:solidFill>
                <a:schemeClr val="accent1">
                  <a:lumMod val="75000"/>
                </a:schemeClr>
              </a:solidFill>
              <a:latin typeface="Comic Sans MS" panose="030F0702030302020204" pitchFamily="66" charset="0"/>
            </a:endParaRPr>
          </a:p>
        </p:txBody>
      </p:sp>
      <p:sp>
        <p:nvSpPr>
          <p:cNvPr id="9" name="AutoShape 2" descr="Image result for clapping hands"/>
          <p:cNvSpPr>
            <a:spLocks noChangeAspect="1" noChangeArrowheads="1"/>
          </p:cNvSpPr>
          <p:nvPr/>
        </p:nvSpPr>
        <p:spPr bwMode="auto">
          <a:xfrm>
            <a:off x="63500" y="-9144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clapping hands"/>
          <p:cNvSpPr>
            <a:spLocks noChangeAspect="1" noChangeArrowheads="1"/>
          </p:cNvSpPr>
          <p:nvPr/>
        </p:nvSpPr>
        <p:spPr bwMode="auto">
          <a:xfrm>
            <a:off x="215900" y="-7620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835379" y="5374163"/>
            <a:ext cx="7632848" cy="400110"/>
          </a:xfrm>
          <a:prstGeom prst="rect">
            <a:avLst/>
          </a:prstGeom>
          <a:noFill/>
        </p:spPr>
        <p:txBody>
          <a:bodyPr wrap="square" rtlCol="0">
            <a:spAutoFit/>
          </a:bodyPr>
          <a:lstStyle/>
          <a:p>
            <a:r>
              <a:rPr lang="en-GB" sz="2000" dirty="0" smtClean="0">
                <a:latin typeface="Arial Rounded MT Bold" panose="020F0704030504030204" pitchFamily="34" charset="0"/>
              </a:rPr>
              <a:t>Doing</a:t>
            </a:r>
            <a:r>
              <a:rPr lang="en-GB" sz="2000" dirty="0" smtClean="0"/>
              <a:t> </a:t>
            </a:r>
            <a:r>
              <a:rPr lang="en-GB" sz="2000" dirty="0" smtClean="0">
                <a:latin typeface="Arial Rounded MT Bold" panose="020F0704030504030204" pitchFamily="34" charset="0"/>
              </a:rPr>
              <a:t>Our Bit for Great Britain, the NHS and all key workers</a:t>
            </a:r>
            <a:endParaRPr lang="en-GB" sz="2000" dirty="0">
              <a:latin typeface="Arial Rounded MT Bold" panose="020F0704030504030204" pitchFamily="34" charset="0"/>
            </a:endParaRPr>
          </a:p>
        </p:txBody>
      </p:sp>
      <p:pic>
        <p:nvPicPr>
          <p:cNvPr id="7" name="Picture 6"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906" y="5774273"/>
            <a:ext cx="1236980" cy="881380"/>
          </a:xfrm>
          <a:prstGeom prst="rect">
            <a:avLst/>
          </a:prstGeom>
          <a:noFill/>
          <a:ln>
            <a:noFill/>
          </a:ln>
        </p:spPr>
      </p:pic>
      <p:pic>
        <p:nvPicPr>
          <p:cNvPr id="8" name="Picture 7" descr="https://cmkt-image-prd.global.ssl.fastly.net/0.1.0/ps/3010170/3625/2413/m1/fpnw/wm1/children-playground.-nature-landscape.-park-3d-vector-panorama-converted1-01-.jpg?1500755916&amp;s=736156eca5010856ea572e869a0eb14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8774" y="2550206"/>
            <a:ext cx="5654663" cy="2880320"/>
          </a:xfrm>
          <a:prstGeom prst="rect">
            <a:avLst/>
          </a:prstGeom>
          <a:noFill/>
          <a:ln>
            <a:noFill/>
          </a:ln>
        </p:spPr>
      </p:pic>
    </p:spTree>
    <p:extLst>
      <p:ext uri="{BB962C8B-B14F-4D97-AF65-F5344CB8AC3E}">
        <p14:creationId xmlns:p14="http://schemas.microsoft.com/office/powerpoint/2010/main" val="290268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147936"/>
            <a:ext cx="7772400" cy="866527"/>
          </a:xfrm>
        </p:spPr>
        <p:txBody>
          <a:bodyPr/>
          <a:lstStyle/>
          <a:p>
            <a:r>
              <a:rPr lang="en-US" b="1" dirty="0" smtClean="0">
                <a:ln/>
                <a:solidFill>
                  <a:schemeClr val="accent4"/>
                </a:solidFill>
                <a:effectLst>
                  <a:glow rad="228600">
                    <a:schemeClr val="accent1">
                      <a:satMod val="175000"/>
                      <a:alpha val="40000"/>
                    </a:schemeClr>
                  </a:glow>
                </a:effectLst>
                <a:latin typeface="Comic Sans MS" panose="030F0702030302020204" pitchFamily="66" charset="0"/>
              </a:rPr>
              <a:t>Pc Panda’s Traffic Advice</a:t>
            </a:r>
            <a:endParaRPr lang="en-GB" dirty="0"/>
          </a:p>
        </p:txBody>
      </p:sp>
      <p:sp>
        <p:nvSpPr>
          <p:cNvPr id="3" name="Subtitle 2"/>
          <p:cNvSpPr>
            <a:spLocks noGrp="1"/>
          </p:cNvSpPr>
          <p:nvPr>
            <p:ph type="subTitle" idx="1"/>
          </p:nvPr>
        </p:nvSpPr>
        <p:spPr>
          <a:xfrm>
            <a:off x="251520" y="2132856"/>
            <a:ext cx="8417024" cy="1752600"/>
          </a:xfrm>
        </p:spPr>
        <p:txBody>
          <a:bodyPr/>
          <a:lstStyle/>
          <a:p>
            <a:r>
              <a:rPr lang="en-GB" sz="1600" dirty="0">
                <a:solidFill>
                  <a:schemeClr val="accent4">
                    <a:lumMod val="50000"/>
                  </a:schemeClr>
                </a:solidFill>
                <a:latin typeface="Comic Sans MS" panose="030F0702030302020204" pitchFamily="66" charset="0"/>
              </a:rPr>
              <a:t>Pc </a:t>
            </a:r>
            <a:r>
              <a:rPr lang="en-GB" sz="1600" dirty="0" smtClean="0">
                <a:solidFill>
                  <a:schemeClr val="accent4">
                    <a:lumMod val="50000"/>
                  </a:schemeClr>
                </a:solidFill>
                <a:latin typeface="Comic Sans MS" panose="030F0702030302020204" pitchFamily="66" charset="0"/>
              </a:rPr>
              <a:t>Panda </a:t>
            </a:r>
            <a:r>
              <a:rPr lang="en-GB" sz="1600" dirty="0">
                <a:solidFill>
                  <a:schemeClr val="accent4">
                    <a:lumMod val="50000"/>
                  </a:schemeClr>
                </a:solidFill>
                <a:latin typeface="Comic Sans MS" panose="030F0702030302020204" pitchFamily="66" charset="0"/>
              </a:rPr>
              <a:t>was told </a:t>
            </a:r>
            <a:r>
              <a:rPr lang="en-GB" sz="1600" dirty="0" smtClean="0">
                <a:solidFill>
                  <a:schemeClr val="accent4">
                    <a:lumMod val="50000"/>
                  </a:schemeClr>
                </a:solidFill>
                <a:latin typeface="Comic Sans MS" panose="030F0702030302020204" pitchFamily="66" charset="0"/>
              </a:rPr>
              <a:t>by </a:t>
            </a:r>
            <a:r>
              <a:rPr lang="en-GB" sz="1600" dirty="0">
                <a:solidFill>
                  <a:schemeClr val="accent4">
                    <a:lumMod val="50000"/>
                  </a:schemeClr>
                </a:solidFill>
                <a:latin typeface="Comic Sans MS" panose="030F0702030302020204" pitchFamily="66" charset="0"/>
              </a:rPr>
              <a:t>your PCSO’s that many of you in the past have been out monitoring the speed of cars outside your schools, along with the Junior Safety Officers. Pc Panda would now like you to get involved with a </a:t>
            </a:r>
            <a:r>
              <a:rPr lang="en-US" sz="1600" b="1" dirty="0">
                <a:ln/>
                <a:solidFill>
                  <a:schemeClr val="accent4"/>
                </a:solidFill>
                <a:effectLst>
                  <a:glow rad="228600">
                    <a:schemeClr val="accent1">
                      <a:satMod val="175000"/>
                      <a:alpha val="40000"/>
                    </a:schemeClr>
                  </a:glow>
                </a:effectLst>
                <a:latin typeface="Comic Sans MS" panose="030F0702030302020204" pitchFamily="66" charset="0"/>
              </a:rPr>
              <a:t> Road Safety Poster!</a:t>
            </a:r>
            <a:r>
              <a:rPr lang="en-GB" sz="1600" dirty="0">
                <a:solidFill>
                  <a:schemeClr val="accent4">
                    <a:lumMod val="50000"/>
                  </a:schemeClr>
                </a:solidFill>
                <a:latin typeface="Comic Sans MS" panose="030F0702030302020204" pitchFamily="66" charset="0"/>
              </a:rPr>
              <a:t> This will involve </a:t>
            </a:r>
            <a:r>
              <a:rPr lang="en-GB" sz="1600" dirty="0" smtClean="0">
                <a:solidFill>
                  <a:schemeClr val="accent4">
                    <a:lumMod val="50000"/>
                  </a:schemeClr>
                </a:solidFill>
                <a:latin typeface="Comic Sans MS" panose="030F0702030302020204" pitchFamily="66" charset="0"/>
              </a:rPr>
              <a:t>you </a:t>
            </a:r>
            <a:r>
              <a:rPr lang="en-GB" sz="1600" dirty="0">
                <a:solidFill>
                  <a:schemeClr val="accent4">
                    <a:lumMod val="50000"/>
                  </a:schemeClr>
                </a:solidFill>
                <a:latin typeface="Comic Sans MS" panose="030F0702030302020204" pitchFamily="66" charset="0"/>
              </a:rPr>
              <a:t>creating a Poster to bring awareness to all drivers that can be displayed on your Wheelie bins when your parents put them out onto the street, you could also display them in your house </a:t>
            </a:r>
            <a:r>
              <a:rPr lang="en-GB" sz="1600" dirty="0" smtClean="0">
                <a:solidFill>
                  <a:schemeClr val="accent4">
                    <a:lumMod val="50000"/>
                  </a:schemeClr>
                </a:solidFill>
                <a:latin typeface="Comic Sans MS" panose="030F0702030302020204" pitchFamily="66" charset="0"/>
              </a:rPr>
              <a:t>windows </a:t>
            </a:r>
            <a:r>
              <a:rPr lang="en-GB" sz="1600" dirty="0">
                <a:solidFill>
                  <a:schemeClr val="accent4">
                    <a:lumMod val="50000"/>
                  </a:schemeClr>
                </a:solidFill>
                <a:latin typeface="Comic Sans MS" panose="030F0702030302020204" pitchFamily="66" charset="0"/>
              </a:rPr>
              <a:t>and for those of you that are in School you could speak to your teacher about displaying them on the School gates.  It would be very thoughtful if you said a Thank you to the bin men on </a:t>
            </a:r>
            <a:r>
              <a:rPr lang="en-GB" sz="1600" dirty="0" smtClean="0">
                <a:solidFill>
                  <a:schemeClr val="accent4">
                    <a:lumMod val="50000"/>
                  </a:schemeClr>
                </a:solidFill>
                <a:latin typeface="Comic Sans MS" panose="030F0702030302020204" pitchFamily="66" charset="0"/>
              </a:rPr>
              <a:t>your </a:t>
            </a:r>
            <a:r>
              <a:rPr lang="en-GB" sz="1600" dirty="0">
                <a:solidFill>
                  <a:schemeClr val="accent4">
                    <a:lumMod val="50000"/>
                  </a:schemeClr>
                </a:solidFill>
                <a:latin typeface="Comic Sans MS" panose="030F0702030302020204" pitchFamily="66" charset="0"/>
              </a:rPr>
              <a:t>Poster too.</a:t>
            </a:r>
          </a:p>
          <a:p>
            <a:endParaRPr lang="en-GB" dirty="0"/>
          </a:p>
        </p:txBody>
      </p:sp>
      <p:pic>
        <p:nvPicPr>
          <p:cNvPr id="4" name="Picture 3" descr="See the source imag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335796" y="4437112"/>
            <a:ext cx="4248472" cy="2232248"/>
          </a:xfrm>
          <a:prstGeom prst="rect">
            <a:avLst/>
          </a:prstGeom>
          <a:noFill/>
          <a:ln w="57150">
            <a:solidFill>
              <a:schemeClr val="tx2">
                <a:lumMod val="60000"/>
                <a:lumOff val="40000"/>
              </a:schemeClr>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37691">
            <a:off x="253554" y="170824"/>
            <a:ext cx="1106106" cy="1881627"/>
          </a:xfrm>
          <a:prstGeom prst="rect">
            <a:avLst/>
          </a:prstGeom>
          <a:ln w="57150">
            <a:solidFill>
              <a:srgbClr val="0070C0"/>
            </a:solidFill>
          </a:ln>
        </p:spPr>
      </p:pic>
    </p:spTree>
    <p:extLst>
      <p:ext uri="{BB962C8B-B14F-4D97-AF65-F5344CB8AC3E}">
        <p14:creationId xmlns:p14="http://schemas.microsoft.com/office/powerpoint/2010/main" val="94336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32656"/>
            <a:ext cx="5450531"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b="1" kern="0" dirty="0" smtClean="0">
                <a:ln/>
                <a:solidFill>
                  <a:srgbClr val="8064A2"/>
                </a:solidFill>
                <a:effectLst>
                  <a:glow rad="228600">
                    <a:srgbClr val="4F81BD">
                      <a:satMod val="175000"/>
                      <a:alpha val="40000"/>
                    </a:srgbClr>
                  </a:glow>
                </a:effectLst>
                <a:latin typeface="Comic Sans MS" panose="030F0702030302020204" pitchFamily="66" charset="0"/>
                <a:ea typeface="+mj-ea"/>
                <a:cs typeface="+mj-cs"/>
              </a:rPr>
              <a:t>POSTER TIME</a:t>
            </a:r>
            <a:r>
              <a:rPr kumimoji="0" lang="en-US" sz="5400" b="1" i="0" u="none" strike="noStrike" kern="0" cap="none" spc="0" normalizeH="0" baseline="0" noProof="0" dirty="0" smtClean="0">
                <a:ln/>
                <a:solidFill>
                  <a:srgbClr val="8064A2"/>
                </a:solidFill>
                <a:effectLst>
                  <a:glow rad="228600">
                    <a:srgbClr val="4F81BD">
                      <a:satMod val="175000"/>
                      <a:alpha val="40000"/>
                    </a:srgbClr>
                  </a:glow>
                </a:effectLst>
                <a:uLnTx/>
                <a:uFillTx/>
                <a:latin typeface="Comic Sans MS" panose="030F0702030302020204" pitchFamily="66" charset="0"/>
                <a:ea typeface="+mj-ea"/>
                <a:cs typeface="+mj-cs"/>
              </a:rPr>
              <a:t> </a:t>
            </a:r>
            <a:endParaRPr kumimoji="0" lang="en-GB" sz="5400" b="0" i="0" u="none" strike="noStrike" kern="0" cap="none" spc="0" normalizeH="0" baseline="0" noProof="0" dirty="0" smtClean="0">
              <a:ln>
                <a:noFill/>
              </a:ln>
              <a:solidFill>
                <a:sysClr val="windowText" lastClr="000000"/>
              </a:solidFill>
              <a:effectLst/>
              <a:uLnTx/>
              <a:uFillTx/>
            </a:endParaRPr>
          </a:p>
        </p:txBody>
      </p:sp>
      <p:sp>
        <p:nvSpPr>
          <p:cNvPr id="5" name="TextBox 4"/>
          <p:cNvSpPr txBox="1"/>
          <p:nvPr/>
        </p:nvSpPr>
        <p:spPr>
          <a:xfrm>
            <a:off x="179512" y="1431935"/>
            <a:ext cx="8856984" cy="2062103"/>
          </a:xfrm>
          <a:prstGeom prst="rect">
            <a:avLst/>
          </a:prstGeom>
          <a:noFill/>
        </p:spPr>
        <p:txBody>
          <a:bodyPr wrap="square" rtlCol="0">
            <a:spAutoFit/>
          </a:bodyPr>
          <a:lstStyle/>
          <a:p>
            <a:pPr algn="ctr"/>
            <a:r>
              <a:rPr lang="en-GB" sz="1600" dirty="0" smtClean="0"/>
              <a:t>So we would like you to get creative and design your very own road safety poster. Also you could include a massive thumbs up to our bin men and put this on your poster or maybe make two.</a:t>
            </a:r>
          </a:p>
          <a:p>
            <a:pPr algn="ctr"/>
            <a:endParaRPr lang="en-GB" sz="1600" dirty="0"/>
          </a:p>
          <a:p>
            <a:pPr algn="ctr"/>
            <a:r>
              <a:rPr lang="en-GB" sz="1600" dirty="0" smtClean="0"/>
              <a:t>Ask someone at home to help you display this on your wheelie bin or in your window. If you are at school, you could ask your teacher to display them on the school gates.</a:t>
            </a:r>
          </a:p>
          <a:p>
            <a:pPr algn="ctr"/>
            <a:endParaRPr lang="en-GB" sz="1600" dirty="0"/>
          </a:p>
          <a:p>
            <a:pPr algn="ctr"/>
            <a:r>
              <a:rPr lang="en-GB" sz="1600" dirty="0" smtClean="0"/>
              <a:t>These pictures will put smiles on everyone’s faces and hopefully your local PCSO might see them and take a picture, we can then share them with everyone on these presentations.</a:t>
            </a:r>
          </a:p>
        </p:txBody>
      </p:sp>
      <p:pic>
        <p:nvPicPr>
          <p:cNvPr id="6" name="Picture 5"/>
          <p:cNvPicPr>
            <a:picLocks noChangeAspect="1"/>
          </p:cNvPicPr>
          <p:nvPr/>
        </p:nvPicPr>
        <p:blipFill>
          <a:blip r:embed="rId2"/>
          <a:stretch>
            <a:fillRect/>
          </a:stretch>
        </p:blipFill>
        <p:spPr>
          <a:xfrm>
            <a:off x="3131840" y="4722573"/>
            <a:ext cx="3234745" cy="2018764"/>
          </a:xfrm>
          <a:prstGeom prst="rect">
            <a:avLst/>
          </a:prstGeom>
        </p:spPr>
      </p:pic>
      <p:pic>
        <p:nvPicPr>
          <p:cNvPr id="7" name="Picture 6"/>
          <p:cNvPicPr>
            <a:picLocks noChangeAspect="1"/>
          </p:cNvPicPr>
          <p:nvPr/>
        </p:nvPicPr>
        <p:blipFill>
          <a:blip r:embed="rId3"/>
          <a:stretch>
            <a:fillRect/>
          </a:stretch>
        </p:blipFill>
        <p:spPr>
          <a:xfrm>
            <a:off x="0" y="3587722"/>
            <a:ext cx="2153477" cy="3238074"/>
          </a:xfrm>
          <a:prstGeom prst="rect">
            <a:avLst/>
          </a:prstGeom>
        </p:spPr>
      </p:pic>
      <p:pic>
        <p:nvPicPr>
          <p:cNvPr id="8" name="Picture 7"/>
          <p:cNvPicPr>
            <a:picLocks noChangeAspect="1"/>
          </p:cNvPicPr>
          <p:nvPr/>
        </p:nvPicPr>
        <p:blipFill>
          <a:blip r:embed="rId4"/>
          <a:stretch>
            <a:fillRect/>
          </a:stretch>
        </p:blipFill>
        <p:spPr>
          <a:xfrm>
            <a:off x="6948264" y="3580423"/>
            <a:ext cx="2195736" cy="3277577"/>
          </a:xfrm>
          <a:prstGeom prst="rect">
            <a:avLst/>
          </a:prstGeom>
        </p:spPr>
      </p:pic>
      <p:pic>
        <p:nvPicPr>
          <p:cNvPr id="9" name="Picture 8"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3620669"/>
            <a:ext cx="1236980" cy="881380"/>
          </a:xfrm>
          <a:prstGeom prst="rect">
            <a:avLst/>
          </a:prstGeom>
          <a:noFill/>
          <a:ln>
            <a:noFill/>
          </a:ln>
        </p:spPr>
      </p:pic>
    </p:spTree>
    <p:extLst>
      <p:ext uri="{BB962C8B-B14F-4D97-AF65-F5344CB8AC3E}">
        <p14:creationId xmlns:p14="http://schemas.microsoft.com/office/powerpoint/2010/main" val="292430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6696744" cy="6858000"/>
          </a:xfrm>
          <a:prstGeom prst="rect">
            <a:avLst/>
          </a:prstGeom>
        </p:spPr>
      </p:pic>
      <p:pic>
        <p:nvPicPr>
          <p:cNvPr id="6" name="Picture 5"/>
          <p:cNvPicPr>
            <a:picLocks noChangeAspect="1"/>
          </p:cNvPicPr>
          <p:nvPr/>
        </p:nvPicPr>
        <p:blipFill>
          <a:blip r:embed="rId3"/>
          <a:stretch>
            <a:fillRect/>
          </a:stretch>
        </p:blipFill>
        <p:spPr>
          <a:xfrm>
            <a:off x="7092280" y="5715444"/>
            <a:ext cx="1796312" cy="710508"/>
          </a:xfrm>
          <a:prstGeom prst="rect">
            <a:avLst/>
          </a:prstGeom>
        </p:spPr>
      </p:pic>
      <p:sp>
        <p:nvSpPr>
          <p:cNvPr id="7" name="TextBox 6"/>
          <p:cNvSpPr txBox="1"/>
          <p:nvPr/>
        </p:nvSpPr>
        <p:spPr>
          <a:xfrm>
            <a:off x="-96616" y="6425952"/>
            <a:ext cx="6684840" cy="432048"/>
          </a:xfrm>
          <a:prstGeom prst="rect">
            <a:avLst/>
          </a:prstGeom>
          <a:solidFill>
            <a:schemeClr val="accent6">
              <a:lumMod val="75000"/>
            </a:schemeClr>
          </a:solidFill>
        </p:spPr>
        <p:txBody>
          <a:bodyPr wrap="square" rtlCol="0">
            <a:spAutoFit/>
          </a:bodyPr>
          <a:lstStyle/>
          <a:p>
            <a:endParaRPr lang="en-GB" dirty="0"/>
          </a:p>
        </p:txBody>
      </p:sp>
    </p:spTree>
    <p:extLst>
      <p:ext uri="{BB962C8B-B14F-4D97-AF65-F5344CB8AC3E}">
        <p14:creationId xmlns:p14="http://schemas.microsoft.com/office/powerpoint/2010/main" val="300729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66" y="1189831"/>
            <a:ext cx="7772400" cy="1470025"/>
          </a:xfrm>
        </p:spPr>
        <p:txBody>
          <a:bodyPr/>
          <a:lstStyle/>
          <a:p>
            <a:r>
              <a:rPr lang="en-US" b="1" dirty="0" smtClean="0">
                <a:ln/>
                <a:solidFill>
                  <a:schemeClr val="accent4"/>
                </a:solidFill>
                <a:effectLst>
                  <a:glow rad="228600">
                    <a:schemeClr val="accent1">
                      <a:satMod val="175000"/>
                      <a:alpha val="40000"/>
                    </a:schemeClr>
                  </a:glow>
                </a:effectLst>
                <a:latin typeface="Comic Sans MS" panose="030F0702030302020204" pitchFamily="66" charset="0"/>
              </a:rPr>
              <a:t>Here are Pc Panda’s speeding rules!</a:t>
            </a:r>
            <a:endParaRPr lang="en-GB" dirty="0"/>
          </a:p>
        </p:txBody>
      </p:sp>
      <p:sp>
        <p:nvSpPr>
          <p:cNvPr id="3" name="Subtitle 2"/>
          <p:cNvSpPr>
            <a:spLocks noGrp="1"/>
          </p:cNvSpPr>
          <p:nvPr>
            <p:ph type="subTitle" idx="1"/>
          </p:nvPr>
        </p:nvSpPr>
        <p:spPr/>
        <p:txBody>
          <a:bodyPr/>
          <a:lstStyle/>
          <a:p>
            <a:r>
              <a:rPr lang="en-GB" dirty="0" err="1" smtClean="0"/>
              <a:t>pDo</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068960"/>
            <a:ext cx="2527767" cy="3570472"/>
          </a:xfrm>
          <a:prstGeom prst="rect">
            <a:avLst/>
          </a:prstGeom>
          <a:ln w="19050">
            <a:solidFill>
              <a:srgbClr val="7030A0"/>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538" y="3356992"/>
            <a:ext cx="2265503" cy="3398255"/>
          </a:xfrm>
          <a:prstGeom prst="rect">
            <a:avLst/>
          </a:prstGeom>
          <a:ln w="28575">
            <a:solidFill>
              <a:srgbClr val="7030A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552" y="3726116"/>
            <a:ext cx="3387628" cy="2256160"/>
          </a:xfrm>
          <a:prstGeom prst="rect">
            <a:avLst/>
          </a:prstGeom>
          <a:ln w="38100">
            <a:solidFill>
              <a:srgbClr val="7030A0"/>
            </a:solidFill>
          </a:ln>
        </p:spPr>
      </p:pic>
    </p:spTree>
    <p:extLst>
      <p:ext uri="{BB962C8B-B14F-4D97-AF65-F5344CB8AC3E}">
        <p14:creationId xmlns:p14="http://schemas.microsoft.com/office/powerpoint/2010/main" val="187109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31840" y="1431526"/>
            <a:ext cx="5904656" cy="73408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dirty="0" smtClean="0">
                <a:solidFill>
                  <a:schemeClr val="tx2">
                    <a:lumMod val="75000"/>
                  </a:schemeClr>
                </a:solidFill>
                <a:latin typeface="Arial Rounded MT Bold" panose="020F0704030504030204" pitchFamily="34" charset="0"/>
              </a:rPr>
              <a:t>While, you are out getting some exercise, Don’t forget the</a:t>
            </a:r>
            <a:endParaRPr lang="en-GB" sz="1600" b="1" dirty="0">
              <a:latin typeface="Arial Rounded MT Bold" panose="020F0704030504030204" pitchFamily="34" charset="0"/>
            </a:endParaRPr>
          </a:p>
        </p:txBody>
      </p:sp>
      <p:sp>
        <p:nvSpPr>
          <p:cNvPr id="18" name="AutoShape 2" descr="Image result for brain in a bicycle helmet"/>
          <p:cNvSpPr>
            <a:spLocks noChangeAspect="1" noChangeArrowheads="1"/>
          </p:cNvSpPr>
          <p:nvPr/>
        </p:nvSpPr>
        <p:spPr bwMode="auto">
          <a:xfrm>
            <a:off x="63500" y="-830263"/>
            <a:ext cx="17430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2"/>
          <a:stretch>
            <a:fillRect/>
          </a:stretch>
        </p:blipFill>
        <p:spPr>
          <a:xfrm>
            <a:off x="94069" y="6045867"/>
            <a:ext cx="1788766" cy="707524"/>
          </a:xfrm>
          <a:prstGeom prst="rect">
            <a:avLst/>
          </a:prstGeom>
        </p:spPr>
      </p:pic>
      <p:sp>
        <p:nvSpPr>
          <p:cNvPr id="3" name="TextBox 2"/>
          <p:cNvSpPr txBox="1"/>
          <p:nvPr/>
        </p:nvSpPr>
        <p:spPr>
          <a:xfrm>
            <a:off x="182708" y="279780"/>
            <a:ext cx="4074743" cy="523220"/>
          </a:xfrm>
          <a:prstGeom prst="rect">
            <a:avLst/>
          </a:prstGeom>
          <a:noFill/>
        </p:spPr>
        <p:txBody>
          <a:bodyPr wrap="square" rtlCol="0">
            <a:spAutoFit/>
          </a:bodyPr>
          <a:lstStyle/>
          <a:p>
            <a:r>
              <a:rPr lang="en-GB" sz="2800" dirty="0" smtClean="0">
                <a:solidFill>
                  <a:schemeClr val="accent4">
                    <a:lumMod val="50000"/>
                  </a:schemeClr>
                </a:solidFill>
                <a:latin typeface="Arial Rounded MT Bold" panose="020F0704030504030204" pitchFamily="34" charset="0"/>
              </a:rPr>
              <a:t>PC Panda, says </a:t>
            </a:r>
            <a:r>
              <a:rPr lang="en-GB" sz="2800" dirty="0" smtClean="0">
                <a:solidFill>
                  <a:schemeClr val="accent4">
                    <a:lumMod val="50000"/>
                  </a:schemeClr>
                </a:solidFill>
                <a:latin typeface="Arial Rounded MT Bold" panose="020F0704030504030204" pitchFamily="34" charset="0"/>
                <a:sym typeface="Wingdings" panose="05000000000000000000" pitchFamily="2" charset="2"/>
              </a:rPr>
              <a:t> </a:t>
            </a:r>
            <a:endParaRPr lang="en-GB" sz="2800" dirty="0">
              <a:solidFill>
                <a:schemeClr val="accent4">
                  <a:lumMod val="50000"/>
                </a:schemeClr>
              </a:solidFill>
              <a:latin typeface="Arial Rounded MT Bold" panose="020F070403050403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507" y="41275"/>
            <a:ext cx="1368152" cy="12071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583" y="1833337"/>
            <a:ext cx="4725539" cy="483438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940" y="1151318"/>
            <a:ext cx="1854526" cy="3999959"/>
          </a:xfrm>
          <a:prstGeom prst="rect">
            <a:avLst/>
          </a:prstGeom>
          <a:ln w="57150">
            <a:solidFill>
              <a:srgbClr val="0070C0"/>
            </a:solidFill>
          </a:ln>
        </p:spPr>
      </p:pic>
    </p:spTree>
    <p:extLst>
      <p:ext uri="{BB962C8B-B14F-4D97-AF65-F5344CB8AC3E}">
        <p14:creationId xmlns:p14="http://schemas.microsoft.com/office/powerpoint/2010/main" val="4023494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3130" y="1263754"/>
            <a:ext cx="7128792" cy="1368152"/>
          </a:xfrm>
        </p:spPr>
        <p:txBody>
          <a:bodyPr/>
          <a:lstStyle/>
          <a:p>
            <a:endParaRPr lang="en-GB" sz="1600" dirty="0">
              <a:solidFill>
                <a:schemeClr val="tx2">
                  <a:lumMod val="75000"/>
                </a:schemeClr>
              </a:solidFill>
              <a:effectLst>
                <a:outerShdw blurRad="38100" dist="38100" dir="2700000" algn="tl">
                  <a:srgbClr val="000000">
                    <a:alpha val="43137"/>
                  </a:srgbClr>
                </a:outerShdw>
              </a:effectLst>
              <a:latin typeface="Comic Sans MS" panose="030F0702030302020204" pitchFamily="66" charset="0"/>
            </a:endParaRPr>
          </a:p>
          <a:p>
            <a:endParaRPr lang="en-GB" sz="16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2" name="Rectangle 1"/>
          <p:cNvSpPr/>
          <p:nvPr/>
        </p:nvSpPr>
        <p:spPr>
          <a:xfrm>
            <a:off x="136733" y="323219"/>
            <a:ext cx="7361311" cy="1200329"/>
          </a:xfrm>
          <a:prstGeom prst="rect">
            <a:avLst/>
          </a:prstGeom>
        </p:spPr>
        <p:txBody>
          <a:bodyPr wrap="none">
            <a:spAutoFit/>
          </a:bodyPr>
          <a:lstStyle/>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Pc Panda’s messages</a:t>
            </a:r>
          </a:p>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When you are out on your bike </a:t>
            </a:r>
          </a:p>
        </p:txBody>
      </p:sp>
      <p:pic>
        <p:nvPicPr>
          <p:cNvPr id="4" name="Picture 3"/>
          <p:cNvPicPr>
            <a:picLocks noChangeAspect="1"/>
          </p:cNvPicPr>
          <p:nvPr/>
        </p:nvPicPr>
        <p:blipFill>
          <a:blip r:embed="rId2"/>
          <a:stretch>
            <a:fillRect/>
          </a:stretch>
        </p:blipFill>
        <p:spPr>
          <a:xfrm>
            <a:off x="3279744" y="6147491"/>
            <a:ext cx="1796312" cy="710508"/>
          </a:xfrm>
          <a:prstGeom prst="rect">
            <a:avLst/>
          </a:prstGeom>
        </p:spPr>
      </p:pic>
      <p:sp>
        <p:nvSpPr>
          <p:cNvPr id="11" name="TextBox 10"/>
          <p:cNvSpPr txBox="1"/>
          <p:nvPr/>
        </p:nvSpPr>
        <p:spPr>
          <a:xfrm>
            <a:off x="332421" y="1782844"/>
            <a:ext cx="2772733" cy="400110"/>
          </a:xfrm>
          <a:prstGeom prst="rect">
            <a:avLst/>
          </a:prstGeom>
          <a:noFill/>
        </p:spPr>
        <p:txBody>
          <a:bodyPr wrap="square" rtlCol="0">
            <a:spAutoFit/>
          </a:bodyPr>
          <a:lstStyle/>
          <a:p>
            <a:r>
              <a:rPr lang="en-GB" sz="2000" dirty="0" smtClean="0">
                <a:solidFill>
                  <a:schemeClr val="accent3">
                    <a:lumMod val="75000"/>
                  </a:schemeClr>
                </a:solidFill>
                <a:latin typeface="Arial Narrow" panose="020B0606020202030204" pitchFamily="34" charset="0"/>
              </a:rPr>
              <a:t>Always wear a helmet</a:t>
            </a:r>
          </a:p>
        </p:txBody>
      </p:sp>
      <p:sp>
        <p:nvSpPr>
          <p:cNvPr id="13" name="TextBox 12"/>
          <p:cNvSpPr txBox="1"/>
          <p:nvPr/>
        </p:nvSpPr>
        <p:spPr>
          <a:xfrm>
            <a:off x="347039" y="2471837"/>
            <a:ext cx="2458913" cy="1015663"/>
          </a:xfrm>
          <a:prstGeom prst="rect">
            <a:avLst/>
          </a:prstGeom>
          <a:noFill/>
        </p:spPr>
        <p:txBody>
          <a:bodyPr wrap="square" rtlCol="0">
            <a:spAutoFit/>
          </a:bodyPr>
          <a:lstStyle/>
          <a:p>
            <a:r>
              <a:rPr lang="en-GB" sz="2000" dirty="0" smtClean="0">
                <a:solidFill>
                  <a:schemeClr val="accent3">
                    <a:lumMod val="75000"/>
                  </a:schemeClr>
                </a:solidFill>
                <a:latin typeface="Arial Narrow" panose="020B0606020202030204" pitchFamily="34" charset="0"/>
              </a:rPr>
              <a:t>Be visible – wear bright clothing and have front and rear lights at night</a:t>
            </a:r>
            <a:endParaRPr lang="en-GB" sz="2000" dirty="0">
              <a:solidFill>
                <a:schemeClr val="accent3">
                  <a:lumMod val="75000"/>
                </a:schemeClr>
              </a:solidFill>
              <a:latin typeface="Arial Narrow" panose="020B0606020202030204" pitchFamily="34" charset="0"/>
            </a:endParaRPr>
          </a:p>
        </p:txBody>
      </p:sp>
      <p:sp>
        <p:nvSpPr>
          <p:cNvPr id="15" name="TextBox 14"/>
          <p:cNvSpPr txBox="1"/>
          <p:nvPr/>
        </p:nvSpPr>
        <p:spPr>
          <a:xfrm>
            <a:off x="347039" y="3815277"/>
            <a:ext cx="2281343" cy="1015663"/>
          </a:xfrm>
          <a:prstGeom prst="rect">
            <a:avLst/>
          </a:prstGeom>
          <a:noFill/>
        </p:spPr>
        <p:txBody>
          <a:bodyPr wrap="square" rtlCol="0">
            <a:spAutoFit/>
          </a:bodyPr>
          <a:lstStyle/>
          <a:p>
            <a:r>
              <a:rPr lang="en-GB" sz="2000" dirty="0" smtClean="0">
                <a:solidFill>
                  <a:schemeClr val="accent3">
                    <a:lumMod val="75000"/>
                  </a:schemeClr>
                </a:solidFill>
                <a:latin typeface="Arial Narrow" panose="020B0606020202030204" pitchFamily="34" charset="0"/>
              </a:rPr>
              <a:t>Look after your bike and check it is safe every time you use it</a:t>
            </a:r>
            <a:endParaRPr lang="en-GB" sz="2000" dirty="0">
              <a:solidFill>
                <a:schemeClr val="accent3">
                  <a:lumMod val="75000"/>
                </a:schemeClr>
              </a:solidFill>
              <a:latin typeface="Arial Narrow" panose="020B0606020202030204" pitchFamily="34" charset="0"/>
            </a:endParaRPr>
          </a:p>
        </p:txBody>
      </p:sp>
      <p:sp>
        <p:nvSpPr>
          <p:cNvPr id="17" name="TextBox 16"/>
          <p:cNvSpPr txBox="1"/>
          <p:nvPr/>
        </p:nvSpPr>
        <p:spPr>
          <a:xfrm>
            <a:off x="6729790" y="1880358"/>
            <a:ext cx="2447764" cy="707886"/>
          </a:xfrm>
          <a:prstGeom prst="rect">
            <a:avLst/>
          </a:prstGeom>
          <a:noFill/>
        </p:spPr>
        <p:txBody>
          <a:bodyPr wrap="square" rtlCol="0">
            <a:spAutoFit/>
          </a:bodyPr>
          <a:lstStyle/>
          <a:p>
            <a:r>
              <a:rPr lang="en-GB" sz="2000" dirty="0" smtClean="0">
                <a:solidFill>
                  <a:srgbClr val="FF0000"/>
                </a:solidFill>
                <a:latin typeface="Arial Narrow" panose="020B0606020202030204" pitchFamily="34" charset="0"/>
              </a:rPr>
              <a:t>Don’t listen to music whilst riding your bike</a:t>
            </a:r>
            <a:endParaRPr lang="en-GB" sz="2000" dirty="0">
              <a:solidFill>
                <a:srgbClr val="FF0000"/>
              </a:solidFill>
              <a:latin typeface="Arial Narrow" panose="020B0606020202030204" pitchFamily="34" charset="0"/>
            </a:endParaRPr>
          </a:p>
        </p:txBody>
      </p:sp>
      <p:sp>
        <p:nvSpPr>
          <p:cNvPr id="19" name="TextBox 18"/>
          <p:cNvSpPr txBox="1"/>
          <p:nvPr/>
        </p:nvSpPr>
        <p:spPr>
          <a:xfrm>
            <a:off x="6783810" y="2894567"/>
            <a:ext cx="2016224" cy="707886"/>
          </a:xfrm>
          <a:prstGeom prst="rect">
            <a:avLst/>
          </a:prstGeom>
          <a:noFill/>
        </p:spPr>
        <p:txBody>
          <a:bodyPr wrap="square" rtlCol="0">
            <a:spAutoFit/>
          </a:bodyPr>
          <a:lstStyle/>
          <a:p>
            <a:r>
              <a:rPr lang="en-GB" sz="2000" dirty="0" smtClean="0">
                <a:solidFill>
                  <a:srgbClr val="FF0000"/>
                </a:solidFill>
                <a:latin typeface="Arial Narrow" panose="020B0606020202030204" pitchFamily="34" charset="0"/>
              </a:rPr>
              <a:t>Only one person on the bike at a time</a:t>
            </a:r>
            <a:endParaRPr lang="en-GB" sz="2000" dirty="0">
              <a:solidFill>
                <a:srgbClr val="FF0000"/>
              </a:solidFill>
              <a:latin typeface="Arial Narrow" panose="020B0606020202030204" pitchFamily="34" charset="0"/>
            </a:endParaRPr>
          </a:p>
        </p:txBody>
      </p:sp>
      <p:sp>
        <p:nvSpPr>
          <p:cNvPr id="21" name="TextBox 20"/>
          <p:cNvSpPr txBox="1"/>
          <p:nvPr/>
        </p:nvSpPr>
        <p:spPr>
          <a:xfrm>
            <a:off x="6710564" y="4060268"/>
            <a:ext cx="2411760" cy="707886"/>
          </a:xfrm>
          <a:prstGeom prst="rect">
            <a:avLst/>
          </a:prstGeom>
          <a:noFill/>
        </p:spPr>
        <p:txBody>
          <a:bodyPr wrap="square" rtlCol="0">
            <a:spAutoFit/>
          </a:bodyPr>
          <a:lstStyle/>
          <a:p>
            <a:r>
              <a:rPr lang="en-GB" sz="2000" dirty="0" smtClean="0">
                <a:solidFill>
                  <a:srgbClr val="FF0000"/>
                </a:solidFill>
                <a:latin typeface="Arial Narrow" panose="020B0606020202030204" pitchFamily="34" charset="0"/>
              </a:rPr>
              <a:t>Push your bike over roads and crossings</a:t>
            </a:r>
            <a:endParaRPr lang="en-GB" sz="2000" dirty="0">
              <a:solidFill>
                <a:srgbClr val="FF0000"/>
              </a:solidFill>
              <a:latin typeface="Arial Narrow" panose="020B0606020202030204" pitchFamily="34" charset="0"/>
            </a:endParaRPr>
          </a:p>
        </p:txBody>
      </p:sp>
      <p:sp>
        <p:nvSpPr>
          <p:cNvPr id="23" name="TextBox 22"/>
          <p:cNvSpPr txBox="1"/>
          <p:nvPr/>
        </p:nvSpPr>
        <p:spPr>
          <a:xfrm>
            <a:off x="422643" y="5158717"/>
            <a:ext cx="2592288" cy="707886"/>
          </a:xfrm>
          <a:prstGeom prst="rect">
            <a:avLst/>
          </a:prstGeom>
          <a:noFill/>
        </p:spPr>
        <p:txBody>
          <a:bodyPr wrap="square" rtlCol="0">
            <a:spAutoFit/>
          </a:bodyPr>
          <a:lstStyle/>
          <a:p>
            <a:r>
              <a:rPr lang="en-GB" sz="2000" dirty="0" smtClean="0">
                <a:solidFill>
                  <a:schemeClr val="accent3">
                    <a:lumMod val="75000"/>
                  </a:schemeClr>
                </a:solidFill>
                <a:latin typeface="Arial Narrow" panose="020B0606020202030204" pitchFamily="34" charset="0"/>
              </a:rPr>
              <a:t>Get trained to use the roads properly</a:t>
            </a:r>
            <a:endParaRPr lang="en-GB" sz="2000" dirty="0">
              <a:solidFill>
                <a:schemeClr val="accent3">
                  <a:lumMod val="75000"/>
                </a:schemeClr>
              </a:solidFill>
              <a:latin typeface="Arial Narrow" panose="020B0606020202030204" pitchFamily="34" charset="0"/>
            </a:endParaRPr>
          </a:p>
        </p:txBody>
      </p:sp>
      <p:sp>
        <p:nvSpPr>
          <p:cNvPr id="24" name="TextBox 23"/>
          <p:cNvSpPr txBox="1"/>
          <p:nvPr/>
        </p:nvSpPr>
        <p:spPr>
          <a:xfrm>
            <a:off x="6709366" y="5124964"/>
            <a:ext cx="2411760" cy="1015663"/>
          </a:xfrm>
          <a:prstGeom prst="rect">
            <a:avLst/>
          </a:prstGeom>
          <a:noFill/>
        </p:spPr>
        <p:txBody>
          <a:bodyPr wrap="square" rtlCol="0">
            <a:spAutoFit/>
          </a:bodyPr>
          <a:lstStyle/>
          <a:p>
            <a:r>
              <a:rPr lang="en-GB" sz="2000" dirty="0" smtClean="0">
                <a:solidFill>
                  <a:srgbClr val="FF0000"/>
                </a:solidFill>
                <a:latin typeface="Arial Narrow" panose="020B0606020202030204" pitchFamily="34" charset="0"/>
              </a:rPr>
              <a:t>Don’t use your mobile phone whilst riding your bike</a:t>
            </a:r>
            <a:endParaRPr lang="en-GB" sz="2000" dirty="0">
              <a:solidFill>
                <a:srgbClr val="FF0000"/>
              </a:solidFill>
              <a:latin typeface="Arial Narrow" panose="020B0606020202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470" y="1742449"/>
            <a:ext cx="3496548" cy="3198719"/>
          </a:xfrm>
          <a:prstGeom prst="rect">
            <a:avLst/>
          </a:prstGeom>
        </p:spPr>
      </p:pic>
      <p:sp>
        <p:nvSpPr>
          <p:cNvPr id="6" name="TextBox 5"/>
          <p:cNvSpPr txBox="1"/>
          <p:nvPr/>
        </p:nvSpPr>
        <p:spPr>
          <a:xfrm>
            <a:off x="2756470" y="4759463"/>
            <a:ext cx="3496548" cy="369332"/>
          </a:xfrm>
          <a:prstGeom prst="rect">
            <a:avLst/>
          </a:prstGeom>
          <a:solidFill>
            <a:schemeClr val="accent6">
              <a:lumMod val="75000"/>
            </a:schemeClr>
          </a:solidFill>
        </p:spPr>
        <p:txBody>
          <a:bodyPr wrap="square" rtlCol="0">
            <a:spAutoFit/>
          </a:bodyPr>
          <a:lstStyle/>
          <a:p>
            <a:endParaRPr lang="en-GB" dirty="0"/>
          </a:p>
        </p:txBody>
      </p:sp>
    </p:spTree>
    <p:extLst>
      <p:ext uri="{BB962C8B-B14F-4D97-AF65-F5344CB8AC3E}">
        <p14:creationId xmlns:p14="http://schemas.microsoft.com/office/powerpoint/2010/main" val="1793476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1117520"/>
            <a:ext cx="8079284" cy="1011596"/>
          </a:xfrm>
        </p:spPr>
        <p:txBody>
          <a:bodyPr/>
          <a:lstStyle/>
          <a:p>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Being a responsible passenger in a car</a:t>
            </a:r>
            <a:endParaRPr lang="en-GB" sz="3200" dirty="0">
              <a:latin typeface="Arial Rounded MT Bold" panose="020F0704030504030204" pitchFamily="34" charset="0"/>
            </a:endParaRPr>
          </a:p>
        </p:txBody>
      </p:sp>
      <p:sp>
        <p:nvSpPr>
          <p:cNvPr id="3" name="Subtitle 2"/>
          <p:cNvSpPr>
            <a:spLocks noGrp="1"/>
          </p:cNvSpPr>
          <p:nvPr>
            <p:ph type="subTitle" idx="1"/>
          </p:nvPr>
        </p:nvSpPr>
        <p:spPr>
          <a:xfrm>
            <a:off x="602134" y="2132856"/>
            <a:ext cx="7916416" cy="2334261"/>
          </a:xfrm>
        </p:spPr>
        <p:txBody>
          <a:bodyPr/>
          <a:lstStyle/>
          <a:p>
            <a:r>
              <a:rPr lang="en-GB" sz="2800" dirty="0" smtClean="0">
                <a:solidFill>
                  <a:schemeClr val="tx1"/>
                </a:solidFill>
                <a:sym typeface="Wingdings" panose="05000000000000000000" pitchFamily="2" charset="2"/>
              </a:rPr>
              <a:t>Remember </a:t>
            </a:r>
            <a:r>
              <a:rPr lang="en-GB" sz="2800" dirty="0">
                <a:solidFill>
                  <a:schemeClr val="tx1"/>
                </a:solidFill>
                <a:sym typeface="Wingdings" panose="05000000000000000000" pitchFamily="2" charset="2"/>
              </a:rPr>
              <a:t>to first put on your </a:t>
            </a:r>
            <a:r>
              <a:rPr lang="en-GB" sz="2800" dirty="0" smtClean="0">
                <a:solidFill>
                  <a:schemeClr val="tx1"/>
                </a:solidFill>
                <a:sym typeface="Wingdings" panose="05000000000000000000" pitchFamily="2" charset="2"/>
              </a:rPr>
              <a:t>seat belt, this </a:t>
            </a:r>
            <a:r>
              <a:rPr lang="en-GB" sz="2800" dirty="0">
                <a:solidFill>
                  <a:schemeClr val="tx1"/>
                </a:solidFill>
                <a:sym typeface="Wingdings" panose="05000000000000000000" pitchFamily="2" charset="2"/>
              </a:rPr>
              <a:t>will keep you </a:t>
            </a:r>
            <a:r>
              <a:rPr lang="en-GB" sz="2800" dirty="0" smtClean="0">
                <a:solidFill>
                  <a:schemeClr val="tx1"/>
                </a:solidFill>
                <a:sym typeface="Wingdings" panose="05000000000000000000" pitchFamily="2" charset="2"/>
              </a:rPr>
              <a:t>safe. It is also </a:t>
            </a:r>
            <a:r>
              <a:rPr lang="en-GB" sz="2800" dirty="0">
                <a:solidFill>
                  <a:schemeClr val="tx1"/>
                </a:solidFill>
                <a:sym typeface="Wingdings" panose="05000000000000000000" pitchFamily="2" charset="2"/>
              </a:rPr>
              <a:t>the law</a:t>
            </a:r>
            <a:r>
              <a:rPr lang="en-GB" sz="2800" dirty="0" smtClean="0">
                <a:solidFill>
                  <a:schemeClr val="tx1"/>
                </a:solidFill>
                <a:sym typeface="Wingdings" panose="05000000000000000000" pitchFamily="2" charset="2"/>
              </a:rPr>
              <a:t>.</a:t>
            </a:r>
          </a:p>
          <a:p>
            <a:r>
              <a:rPr lang="en-GB" sz="2800" dirty="0" smtClean="0">
                <a:solidFill>
                  <a:schemeClr val="tx1"/>
                </a:solidFill>
                <a:sym typeface="Wingdings" panose="05000000000000000000" pitchFamily="2" charset="2"/>
              </a:rPr>
              <a:t> And </a:t>
            </a:r>
            <a:r>
              <a:rPr lang="en-GB" sz="2800" dirty="0">
                <a:solidFill>
                  <a:schemeClr val="tx1"/>
                </a:solidFill>
                <a:sym typeface="Wingdings" panose="05000000000000000000" pitchFamily="2" charset="2"/>
              </a:rPr>
              <a:t>Don’t distract the driver</a:t>
            </a:r>
            <a:r>
              <a:rPr lang="en-GB" sz="2800" dirty="0" smtClean="0">
                <a:solidFill>
                  <a:schemeClr val="tx1"/>
                </a:solidFill>
                <a:sym typeface="Wingdings" panose="05000000000000000000" pitchFamily="2" charset="2"/>
              </a:rPr>
              <a:t>. Allow them to concentrate on the road. </a:t>
            </a:r>
            <a:endParaRPr lang="en-GB" sz="2800" dirty="0">
              <a:solidFill>
                <a:schemeClr val="tx1"/>
              </a:solidFill>
            </a:endParaRPr>
          </a:p>
          <a:p>
            <a:endParaRPr lang="en-GB" dirty="0" smtClean="0"/>
          </a:p>
          <a:p>
            <a:endParaRPr lang="en-GB" dirty="0"/>
          </a:p>
        </p:txBody>
      </p:sp>
      <p:sp>
        <p:nvSpPr>
          <p:cNvPr id="4" name="AutoShape 2" descr="When Can a Child Sit in the Front Seat: By Height and 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When Can a Child Sit in the Front Seat: By Height and Age"/>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When Can a Child Sit in the Front Seat: By Height and Age"/>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37071">
            <a:off x="1391551" y="4289241"/>
            <a:ext cx="2255058" cy="225505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832" y="4166802"/>
            <a:ext cx="3333245" cy="2499934"/>
          </a:xfrm>
          <a:prstGeom prst="rect">
            <a:avLst/>
          </a:prstGeom>
        </p:spPr>
      </p:pic>
    </p:spTree>
    <p:extLst>
      <p:ext uri="{BB962C8B-B14F-4D97-AF65-F5344CB8AC3E}">
        <p14:creationId xmlns:p14="http://schemas.microsoft.com/office/powerpoint/2010/main" val="190310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3068</TotalTime>
  <Words>776</Words>
  <Application>Microsoft Office PowerPoint</Application>
  <PresentationFormat>On-screen Show (4:3)</PresentationFormat>
  <Paragraphs>78</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Arial Rounded MT Bold</vt:lpstr>
      <vt:lpstr>Barlow</vt:lpstr>
      <vt:lpstr>Calibri</vt:lpstr>
      <vt:lpstr>Comic Sans MS</vt:lpstr>
      <vt:lpstr>Times New Roman</vt:lpstr>
      <vt:lpstr>Wingdings</vt:lpstr>
      <vt:lpstr>Office Theme</vt:lpstr>
      <vt:lpstr>PowerPoint Presentation</vt:lpstr>
      <vt:lpstr>PowerPoint Presentation</vt:lpstr>
      <vt:lpstr>Pc Panda’s Traffic Advice</vt:lpstr>
      <vt:lpstr>PowerPoint Presentation</vt:lpstr>
      <vt:lpstr>PowerPoint Presentation</vt:lpstr>
      <vt:lpstr>Here are Pc Panda’s speeding rules!</vt:lpstr>
      <vt:lpstr>PowerPoint Presentation</vt:lpstr>
      <vt:lpstr>PowerPoint Presentation</vt:lpstr>
      <vt:lpstr>Being a responsible passenger in a car</vt:lpstr>
      <vt:lpstr>If it is your Birthday this week Happy Birthday  </vt:lpstr>
      <vt:lpstr>PowerPoint Presentation</vt:lpstr>
      <vt:lpstr>PowerPoint Presentation</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Philip Wilkinson</cp:lastModifiedBy>
  <cp:revision>264</cp:revision>
  <dcterms:created xsi:type="dcterms:W3CDTF">2015-02-05T14:15:12Z</dcterms:created>
  <dcterms:modified xsi:type="dcterms:W3CDTF">2020-06-04T12:39:17Z</dcterms:modified>
</cp:coreProperties>
</file>