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2" r:id="rId3"/>
    <p:sldId id="275" r:id="rId4"/>
    <p:sldId id="276" r:id="rId5"/>
    <p:sldId id="277" r:id="rId6"/>
    <p:sldId id="278" r:id="rId7"/>
    <p:sldId id="279" r:id="rId8"/>
    <p:sldId id="280" r:id="rId9"/>
    <p:sldId id="281" r:id="rId10"/>
    <p:sldId id="282" r:id="rId11"/>
    <p:sldId id="283" r:id="rId12"/>
    <p:sldId id="285" r:id="rId13"/>
    <p:sldId id="284" r:id="rId14"/>
    <p:sldId id="286" r:id="rId15"/>
    <p:sldId id="287" r:id="rId16"/>
    <p:sldId id="288" r:id="rId17"/>
    <p:sldId id="267" r:id="rId18"/>
  </p:sldIdLst>
  <p:sldSz cx="9144000" cy="6858000" type="screen4x3"/>
  <p:notesSz cx="6858000" cy="9144000"/>
  <p:embeddedFontLst>
    <p:embeddedFont>
      <p:font typeface="Twinkl" pitchFamily="2" charset="0"/>
      <p:regular r:id="rId21"/>
      <p:bold r:id="rId22"/>
    </p:embeddedFont>
    <p:embeddedFont>
      <p:font typeface="Sassoon Infant Rg" panose="02000503030000020003" pitchFamily="50" charset="0"/>
      <p:regular r:id="rId23"/>
      <p:bold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9C"/>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948"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04/12/2019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04/12/2019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eystage2-ks2/ks2-science/ks2-science-physical-process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hyperlink" Target="https://www.twinkl.co.uk/resources/keystage2-ks2/ks2-science/ks2-science-physical-process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twinkl.co.uk/resources/keystage2-ks2/ks2-science/ks2-science-physical-process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twinkl.co.uk/resources/keystage2-ks2/ks2-science/ks2-science-physical-process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12"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9.tiff"/><Relationship Id="rId11" Type="http://schemas.openxmlformats.org/officeDocument/2006/relationships/image" Target="../media/image34.png"/><Relationship Id="rId5" Type="http://schemas.openxmlformats.org/officeDocument/2006/relationships/image" Target="../media/image28.tiff"/><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tiff"/></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twinkl.co.uk/resources/keystage2-ks2/ks2-science/ks2-science-physical-processe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hyperlink" Target="https://www.twinkl.co.uk/resources/keystage2-ks2/ks2-science/ks2-science-physical-process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twinkl.co.uk/resources/keystage2-ks2/ks2-science/ks2-science-physical-process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hyperlink" Target="https://www.twinkl.co.uk/resources/keystage2-ks2/ks2-science/ks2-science-physical-processes" TargetMode="Externa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twinkl.co.uk/resources/keystage2-ks2/ks2-science/ks2-science-physical-process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hyperlink" Target="https://www.twinkl.co.uk/resources/keystage2-ks2/ks2-science/ks2-science-physical-processes"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3699545" y="5410899"/>
            <a:ext cx="1661020" cy="973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p:cNvPr>
          <p:cNvSpPr/>
          <p:nvPr/>
        </p:nvSpPr>
        <p:spPr>
          <a:xfrm>
            <a:off x="8439325" y="6098796"/>
            <a:ext cx="613794" cy="689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5247936" y="4473157"/>
            <a:ext cx="3273904" cy="31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066412" y="3940958"/>
            <a:ext cx="2455428" cy="31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655248" y="3377076"/>
            <a:ext cx="2857822" cy="31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258862" y="2759943"/>
            <a:ext cx="3273904" cy="31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838698" y="2125365"/>
            <a:ext cx="3683142" cy="31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300524" y="2125365"/>
            <a:ext cx="401974" cy="31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900552" y="2759943"/>
            <a:ext cx="401974" cy="31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655248" y="3373839"/>
            <a:ext cx="401974" cy="31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477827" y="3942387"/>
            <a:ext cx="401974" cy="31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477827" y="4472780"/>
            <a:ext cx="401974" cy="31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5</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fifth </a:t>
              </a:r>
              <a:r>
                <a:rPr lang="en-GB" altLang="en-US" dirty="0">
                  <a:solidFill>
                    <a:schemeClr val="bg1"/>
                  </a:solidFill>
                </a:rPr>
                <a:t>digit on the keypad is eight.</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8</a:t>
              </a:r>
            </a:p>
          </p:txBody>
        </p:sp>
      </p:grpSp>
      <p:sp>
        <p:nvSpPr>
          <p:cNvPr id="9" name="TextBox 8"/>
          <p:cNvSpPr txBox="1"/>
          <p:nvPr/>
        </p:nvSpPr>
        <p:spPr>
          <a:xfrm>
            <a:off x="533396" y="1385127"/>
            <a:ext cx="8067678" cy="369332"/>
          </a:xfrm>
          <a:prstGeom prst="rect">
            <a:avLst/>
          </a:prstGeom>
          <a:noFill/>
        </p:spPr>
        <p:txBody>
          <a:bodyPr wrap="square" rtlCol="0">
            <a:spAutoFit/>
          </a:bodyPr>
          <a:lstStyle/>
          <a:p>
            <a:pPr>
              <a:buFont typeface="Arial" panose="020B0604020202020204" pitchFamily="34" charset="0"/>
              <a:buNone/>
              <a:defRPr/>
            </a:pPr>
            <a:r>
              <a:rPr lang="en-GB" altLang="en-US" dirty="0"/>
              <a:t>Read the clues about forces and write the answer with one letter in each box. </a:t>
            </a:r>
          </a:p>
        </p:txBody>
      </p:sp>
      <p:sp>
        <p:nvSpPr>
          <p:cNvPr id="10" name="TextBox 9"/>
          <p:cNvSpPr txBox="1"/>
          <p:nvPr/>
        </p:nvSpPr>
        <p:spPr>
          <a:xfrm>
            <a:off x="609595" y="4669993"/>
            <a:ext cx="7300654" cy="923330"/>
          </a:xfrm>
          <a:prstGeom prst="rect">
            <a:avLst/>
          </a:prstGeom>
          <a:noFill/>
        </p:spPr>
        <p:txBody>
          <a:bodyPr wrap="square" rtlCol="0">
            <a:spAutoFit/>
          </a:bodyPr>
          <a:lstStyle/>
          <a:p>
            <a:pPr>
              <a:buFont typeface="Arial" panose="020B0604020202020204" pitchFamily="34" charset="0"/>
              <a:buNone/>
            </a:pPr>
            <a:endParaRPr lang="en-GB" altLang="en-US" dirty="0"/>
          </a:p>
          <a:p>
            <a:pPr>
              <a:lnSpc>
                <a:spcPct val="100000"/>
              </a:lnSpc>
              <a:spcBef>
                <a:spcPct val="0"/>
              </a:spcBef>
              <a:buFontTx/>
              <a:buNone/>
            </a:pPr>
            <a:r>
              <a:rPr lang="en-GB" altLang="en-US" dirty="0" err="1"/>
              <a:t>i</a:t>
            </a:r>
            <a:r>
              <a:rPr lang="en-GB" altLang="en-US" dirty="0"/>
              <a:t>, t, g, e, h rearranged spells ‘eight’. </a:t>
            </a:r>
            <a:endParaRPr lang="en-GB" altLang="en-US" b="1" dirty="0"/>
          </a:p>
          <a:p>
            <a:pPr>
              <a:buFont typeface="Arial" panose="020B0604020202020204" pitchFamily="34" charset="0"/>
              <a:buNone/>
            </a:pPr>
            <a:endParaRPr lang="en-GB" altLang="en-US" dirty="0"/>
          </a:p>
        </p:txBody>
      </p:sp>
      <p:graphicFrame>
        <p:nvGraphicFramePr>
          <p:cNvPr id="11" name="Table 10"/>
          <p:cNvGraphicFramePr>
            <a:graphicFrameLocks noGrp="1"/>
          </p:cNvGraphicFramePr>
          <p:nvPr>
            <p:extLst>
              <p:ext uri="{D42A27DB-BD31-4B8C-83A1-F6EECF244321}">
                <p14:modId xmlns:p14="http://schemas.microsoft.com/office/powerpoint/2010/main" val="3431979584"/>
              </p:ext>
            </p:extLst>
          </p:nvPr>
        </p:nvGraphicFramePr>
        <p:xfrm>
          <a:off x="4838698" y="2125365"/>
          <a:ext cx="3683142" cy="325902"/>
        </p:xfrm>
        <a:graphic>
          <a:graphicData uri="http://schemas.openxmlformats.org/drawingml/2006/table">
            <a:tbl>
              <a:tblPr firstRow="1" bandRow="1">
                <a:tableStyleId>{D7AC3CCA-C797-4891-BE02-D94E43425B78}</a:tableStyleId>
              </a:tblPr>
              <a:tblGrid>
                <a:gridCol w="409238">
                  <a:extLst>
                    <a:ext uri="{9D8B030D-6E8A-4147-A177-3AD203B41FA5}">
                      <a16:colId xmlns:a16="http://schemas.microsoft.com/office/drawing/2014/main" val="1855070759"/>
                    </a:ext>
                  </a:extLst>
                </a:gridCol>
                <a:gridCol w="409238">
                  <a:extLst>
                    <a:ext uri="{9D8B030D-6E8A-4147-A177-3AD203B41FA5}">
                      <a16:colId xmlns:a16="http://schemas.microsoft.com/office/drawing/2014/main" val="644527643"/>
                    </a:ext>
                  </a:extLst>
                </a:gridCol>
                <a:gridCol w="409238">
                  <a:extLst>
                    <a:ext uri="{9D8B030D-6E8A-4147-A177-3AD203B41FA5}">
                      <a16:colId xmlns:a16="http://schemas.microsoft.com/office/drawing/2014/main" val="2508402294"/>
                    </a:ext>
                  </a:extLst>
                </a:gridCol>
                <a:gridCol w="409238">
                  <a:extLst>
                    <a:ext uri="{9D8B030D-6E8A-4147-A177-3AD203B41FA5}">
                      <a16:colId xmlns:a16="http://schemas.microsoft.com/office/drawing/2014/main" val="4124938228"/>
                    </a:ext>
                  </a:extLst>
                </a:gridCol>
                <a:gridCol w="409238">
                  <a:extLst>
                    <a:ext uri="{9D8B030D-6E8A-4147-A177-3AD203B41FA5}">
                      <a16:colId xmlns:a16="http://schemas.microsoft.com/office/drawing/2014/main" val="806083822"/>
                    </a:ext>
                  </a:extLst>
                </a:gridCol>
                <a:gridCol w="409238">
                  <a:extLst>
                    <a:ext uri="{9D8B030D-6E8A-4147-A177-3AD203B41FA5}">
                      <a16:colId xmlns:a16="http://schemas.microsoft.com/office/drawing/2014/main" val="2850134847"/>
                    </a:ext>
                  </a:extLst>
                </a:gridCol>
                <a:gridCol w="409238">
                  <a:extLst>
                    <a:ext uri="{9D8B030D-6E8A-4147-A177-3AD203B41FA5}">
                      <a16:colId xmlns:a16="http://schemas.microsoft.com/office/drawing/2014/main" val="16218460"/>
                    </a:ext>
                  </a:extLst>
                </a:gridCol>
                <a:gridCol w="409238">
                  <a:extLst>
                    <a:ext uri="{9D8B030D-6E8A-4147-A177-3AD203B41FA5}">
                      <a16:colId xmlns:a16="http://schemas.microsoft.com/office/drawing/2014/main" val="2980298288"/>
                    </a:ext>
                  </a:extLst>
                </a:gridCol>
                <a:gridCol w="409238">
                  <a:extLst>
                    <a:ext uri="{9D8B030D-6E8A-4147-A177-3AD203B41FA5}">
                      <a16:colId xmlns:a16="http://schemas.microsoft.com/office/drawing/2014/main" val="588942860"/>
                    </a:ext>
                  </a:extLst>
                </a:gridCol>
              </a:tblGrid>
              <a:tr h="321702">
                <a:tc>
                  <a:txBody>
                    <a:bodyPr/>
                    <a:lstStyle/>
                    <a:p>
                      <a:pPr algn="ctr"/>
                      <a:r>
                        <a:rPr lang="en-GB" sz="1700" b="0" dirty="0"/>
                        <a:t>m</a:t>
                      </a:r>
                    </a:p>
                  </a:txBody>
                  <a:tcPr marL="66822" marR="66822" marT="33411" marB="33411">
                    <a:noFill/>
                  </a:tcPr>
                </a:tc>
                <a:tc>
                  <a:txBody>
                    <a:bodyPr/>
                    <a:lstStyle/>
                    <a:p>
                      <a:pPr algn="ctr"/>
                      <a:r>
                        <a:rPr lang="en-GB" sz="1700" b="0" dirty="0"/>
                        <a:t>a</a:t>
                      </a:r>
                    </a:p>
                  </a:txBody>
                  <a:tcPr marL="66822" marR="66822" marT="33411" marB="33411">
                    <a:noFill/>
                  </a:tcPr>
                </a:tc>
                <a:tc>
                  <a:txBody>
                    <a:bodyPr/>
                    <a:lstStyle/>
                    <a:p>
                      <a:pPr algn="ctr"/>
                      <a:r>
                        <a:rPr lang="en-GB" sz="1700" b="0" dirty="0"/>
                        <a:t>g</a:t>
                      </a:r>
                    </a:p>
                  </a:txBody>
                  <a:tcPr marL="66822" marR="66822" marT="33411" marB="33411">
                    <a:noFill/>
                  </a:tcPr>
                </a:tc>
                <a:tc>
                  <a:txBody>
                    <a:bodyPr/>
                    <a:lstStyle/>
                    <a:p>
                      <a:pPr algn="ctr"/>
                      <a:r>
                        <a:rPr lang="en-GB" sz="1700" b="0" dirty="0"/>
                        <a:t>n</a:t>
                      </a:r>
                    </a:p>
                  </a:txBody>
                  <a:tcPr marL="66822" marR="66822" marT="33411" marB="33411">
                    <a:noFill/>
                  </a:tcPr>
                </a:tc>
                <a:tc>
                  <a:txBody>
                    <a:bodyPr/>
                    <a:lstStyle/>
                    <a:p>
                      <a:pPr algn="ctr"/>
                      <a:r>
                        <a:rPr lang="en-GB" sz="1700" b="0" dirty="0"/>
                        <a:t>e</a:t>
                      </a:r>
                    </a:p>
                  </a:txBody>
                  <a:tcPr marL="66822" marR="66822" marT="33411" marB="33411">
                    <a:noFill/>
                  </a:tcPr>
                </a:tc>
                <a:tc>
                  <a:txBody>
                    <a:bodyPr/>
                    <a:lstStyle/>
                    <a:p>
                      <a:pPr algn="ctr"/>
                      <a:r>
                        <a:rPr lang="en-GB" sz="1700" b="0" dirty="0"/>
                        <a:t>t</a:t>
                      </a:r>
                    </a:p>
                  </a:txBody>
                  <a:tcPr marL="66822" marR="66822" marT="33411" marB="33411">
                    <a:noFill/>
                  </a:tcPr>
                </a:tc>
                <a:tc>
                  <a:txBody>
                    <a:bodyPr/>
                    <a:lstStyle/>
                    <a:p>
                      <a:pPr algn="ctr"/>
                      <a:r>
                        <a:rPr lang="en-GB" sz="1700" b="0" dirty="0" err="1"/>
                        <a:t>i</a:t>
                      </a:r>
                      <a:endParaRPr lang="en-GB" sz="1700" b="0" dirty="0"/>
                    </a:p>
                  </a:txBody>
                  <a:tcPr marL="66822" marR="66822" marT="33411" marB="33411">
                    <a:noFill/>
                  </a:tcPr>
                </a:tc>
                <a:tc>
                  <a:txBody>
                    <a:bodyPr/>
                    <a:lstStyle/>
                    <a:p>
                      <a:pPr algn="ctr"/>
                      <a:r>
                        <a:rPr lang="en-GB" sz="1700" b="0" dirty="0"/>
                        <a:t>s</a:t>
                      </a:r>
                    </a:p>
                  </a:txBody>
                  <a:tcPr marL="66822" marR="66822" marT="33411" marB="33411">
                    <a:noFill/>
                  </a:tcPr>
                </a:tc>
                <a:tc>
                  <a:txBody>
                    <a:bodyPr/>
                    <a:lstStyle/>
                    <a:p>
                      <a:pPr algn="ctr"/>
                      <a:r>
                        <a:rPr lang="en-GB" sz="1700" b="0" dirty="0"/>
                        <a:t>m</a:t>
                      </a:r>
                    </a:p>
                  </a:txBody>
                  <a:tcPr marL="66822" marR="66822" marT="33411" marB="33411">
                    <a:noFill/>
                  </a:tcPr>
                </a:tc>
                <a:extLst>
                  <a:ext uri="{0D108BD9-81ED-4DB2-BD59-A6C34878D82A}">
                    <a16:rowId xmlns:a16="http://schemas.microsoft.com/office/drawing/2014/main" val="303030975"/>
                  </a:ext>
                </a:extLst>
              </a:tr>
            </a:tbl>
          </a:graphicData>
        </a:graphic>
      </p:graphicFrame>
      <p:sp>
        <p:nvSpPr>
          <p:cNvPr id="12" name="TextBox 11"/>
          <p:cNvSpPr txBox="1"/>
          <p:nvPr/>
        </p:nvSpPr>
        <p:spPr>
          <a:xfrm>
            <a:off x="533396" y="2020375"/>
            <a:ext cx="3720105" cy="584775"/>
          </a:xfrm>
          <a:prstGeom prst="rect">
            <a:avLst/>
          </a:prstGeom>
          <a:noFill/>
        </p:spPr>
        <p:txBody>
          <a:bodyPr wrap="square" rtlCol="0">
            <a:spAutoFit/>
          </a:bodyPr>
          <a:lstStyle/>
          <a:p>
            <a:pPr>
              <a:buFont typeface="Arial" panose="020B0604020202020204" pitchFamily="34" charset="0"/>
              <a:buNone/>
              <a:defRPr/>
            </a:pPr>
            <a:r>
              <a:rPr lang="en-GB" altLang="en-US" sz="1600" dirty="0"/>
              <a:t>The force when a magnet pulls towards a metal or another magnet.</a:t>
            </a:r>
          </a:p>
        </p:txBody>
      </p:sp>
      <p:sp>
        <p:nvSpPr>
          <p:cNvPr id="13" name="TextBox 12"/>
          <p:cNvSpPr txBox="1"/>
          <p:nvPr/>
        </p:nvSpPr>
        <p:spPr>
          <a:xfrm>
            <a:off x="533396" y="2746378"/>
            <a:ext cx="8067678" cy="338554"/>
          </a:xfrm>
          <a:prstGeom prst="rect">
            <a:avLst/>
          </a:prstGeom>
          <a:noFill/>
        </p:spPr>
        <p:txBody>
          <a:bodyPr wrap="square" rtlCol="0">
            <a:spAutoFit/>
          </a:bodyPr>
          <a:lstStyle/>
          <a:p>
            <a:pPr>
              <a:buFont typeface="Arial" panose="020B0604020202020204" pitchFamily="34" charset="0"/>
              <a:buNone/>
              <a:defRPr/>
            </a:pPr>
            <a:r>
              <a:rPr lang="en-GB" altLang="en-US" sz="1600" dirty="0"/>
              <a:t>The force that slows a moving object down.</a:t>
            </a:r>
          </a:p>
        </p:txBody>
      </p:sp>
      <p:sp>
        <p:nvSpPr>
          <p:cNvPr id="15" name="TextBox 14"/>
          <p:cNvSpPr txBox="1"/>
          <p:nvPr/>
        </p:nvSpPr>
        <p:spPr>
          <a:xfrm>
            <a:off x="533396" y="3271296"/>
            <a:ext cx="4305302" cy="584775"/>
          </a:xfrm>
          <a:prstGeom prst="rect">
            <a:avLst/>
          </a:prstGeom>
          <a:noFill/>
        </p:spPr>
        <p:txBody>
          <a:bodyPr wrap="square" rtlCol="0">
            <a:spAutoFit/>
          </a:bodyPr>
          <a:lstStyle/>
          <a:p>
            <a:pPr>
              <a:buFont typeface="Arial" panose="020B0604020202020204" pitchFamily="34" charset="0"/>
              <a:buNone/>
              <a:defRPr/>
            </a:pPr>
            <a:r>
              <a:rPr lang="en-GB" altLang="en-US" sz="1600" dirty="0"/>
              <a:t>The force that pulls Earth and other planets towards the Sun.</a:t>
            </a:r>
          </a:p>
        </p:txBody>
      </p:sp>
      <p:sp>
        <p:nvSpPr>
          <p:cNvPr id="16" name="TextBox 15"/>
          <p:cNvSpPr txBox="1"/>
          <p:nvPr/>
        </p:nvSpPr>
        <p:spPr>
          <a:xfrm>
            <a:off x="533396" y="3927756"/>
            <a:ext cx="5327577" cy="338554"/>
          </a:xfrm>
          <a:prstGeom prst="rect">
            <a:avLst/>
          </a:prstGeom>
          <a:noFill/>
        </p:spPr>
        <p:txBody>
          <a:bodyPr wrap="square" rtlCol="0">
            <a:spAutoFit/>
          </a:bodyPr>
          <a:lstStyle/>
          <a:p>
            <a:pPr>
              <a:buFont typeface="Arial" panose="020B0604020202020204" pitchFamily="34" charset="0"/>
              <a:buNone/>
              <a:defRPr/>
            </a:pPr>
            <a:r>
              <a:rPr lang="en-GB" altLang="en-US" sz="1600" dirty="0"/>
              <a:t>The scientist who discovered that gravity existed.</a:t>
            </a:r>
            <a:endParaRPr lang="en-GB" altLang="en-US" dirty="0"/>
          </a:p>
        </p:txBody>
      </p:sp>
      <p:sp>
        <p:nvSpPr>
          <p:cNvPr id="17" name="TextBox 16"/>
          <p:cNvSpPr txBox="1"/>
          <p:nvPr/>
        </p:nvSpPr>
        <p:spPr>
          <a:xfrm>
            <a:off x="533396" y="4419678"/>
            <a:ext cx="8067678" cy="338554"/>
          </a:xfrm>
          <a:prstGeom prst="rect">
            <a:avLst/>
          </a:prstGeom>
          <a:noFill/>
        </p:spPr>
        <p:txBody>
          <a:bodyPr wrap="square" rtlCol="0">
            <a:spAutoFit/>
          </a:bodyPr>
          <a:lstStyle/>
          <a:p>
            <a:pPr>
              <a:buFont typeface="Arial" panose="020B0604020202020204" pitchFamily="34" charset="0"/>
              <a:buNone/>
              <a:defRPr/>
            </a:pPr>
            <a:r>
              <a:rPr lang="en-GB" altLang="en-US" sz="1600" dirty="0"/>
              <a:t>The force that acts upwards in a fluid.</a:t>
            </a:r>
            <a:endParaRPr lang="en-GB" altLang="en-US" dirty="0"/>
          </a:p>
        </p:txBody>
      </p:sp>
      <p:graphicFrame>
        <p:nvGraphicFramePr>
          <p:cNvPr id="18" name="Table 17"/>
          <p:cNvGraphicFramePr>
            <a:graphicFrameLocks noGrp="1"/>
          </p:cNvGraphicFramePr>
          <p:nvPr>
            <p:extLst>
              <p:ext uri="{D42A27DB-BD31-4B8C-83A1-F6EECF244321}">
                <p14:modId xmlns:p14="http://schemas.microsoft.com/office/powerpoint/2010/main" val="2318984581"/>
              </p:ext>
            </p:extLst>
          </p:nvPr>
        </p:nvGraphicFramePr>
        <p:xfrm>
          <a:off x="5258862" y="2758508"/>
          <a:ext cx="3273904" cy="325902"/>
        </p:xfrm>
        <a:graphic>
          <a:graphicData uri="http://schemas.openxmlformats.org/drawingml/2006/table">
            <a:tbl>
              <a:tblPr firstRow="1" bandRow="1">
                <a:tableStyleId>{D7AC3CCA-C797-4891-BE02-D94E43425B78}</a:tableStyleId>
              </a:tblPr>
              <a:tblGrid>
                <a:gridCol w="409238">
                  <a:extLst>
                    <a:ext uri="{9D8B030D-6E8A-4147-A177-3AD203B41FA5}">
                      <a16:colId xmlns:a16="http://schemas.microsoft.com/office/drawing/2014/main" val="1855070759"/>
                    </a:ext>
                  </a:extLst>
                </a:gridCol>
                <a:gridCol w="409238">
                  <a:extLst>
                    <a:ext uri="{9D8B030D-6E8A-4147-A177-3AD203B41FA5}">
                      <a16:colId xmlns:a16="http://schemas.microsoft.com/office/drawing/2014/main" val="644527643"/>
                    </a:ext>
                  </a:extLst>
                </a:gridCol>
                <a:gridCol w="409238">
                  <a:extLst>
                    <a:ext uri="{9D8B030D-6E8A-4147-A177-3AD203B41FA5}">
                      <a16:colId xmlns:a16="http://schemas.microsoft.com/office/drawing/2014/main" val="2508402294"/>
                    </a:ext>
                  </a:extLst>
                </a:gridCol>
                <a:gridCol w="409238">
                  <a:extLst>
                    <a:ext uri="{9D8B030D-6E8A-4147-A177-3AD203B41FA5}">
                      <a16:colId xmlns:a16="http://schemas.microsoft.com/office/drawing/2014/main" val="4124938228"/>
                    </a:ext>
                  </a:extLst>
                </a:gridCol>
                <a:gridCol w="409238">
                  <a:extLst>
                    <a:ext uri="{9D8B030D-6E8A-4147-A177-3AD203B41FA5}">
                      <a16:colId xmlns:a16="http://schemas.microsoft.com/office/drawing/2014/main" val="806083822"/>
                    </a:ext>
                  </a:extLst>
                </a:gridCol>
                <a:gridCol w="409238">
                  <a:extLst>
                    <a:ext uri="{9D8B030D-6E8A-4147-A177-3AD203B41FA5}">
                      <a16:colId xmlns:a16="http://schemas.microsoft.com/office/drawing/2014/main" val="2850134847"/>
                    </a:ext>
                  </a:extLst>
                </a:gridCol>
                <a:gridCol w="409238">
                  <a:extLst>
                    <a:ext uri="{9D8B030D-6E8A-4147-A177-3AD203B41FA5}">
                      <a16:colId xmlns:a16="http://schemas.microsoft.com/office/drawing/2014/main" val="16218460"/>
                    </a:ext>
                  </a:extLst>
                </a:gridCol>
                <a:gridCol w="409238">
                  <a:extLst>
                    <a:ext uri="{9D8B030D-6E8A-4147-A177-3AD203B41FA5}">
                      <a16:colId xmlns:a16="http://schemas.microsoft.com/office/drawing/2014/main" val="2980298288"/>
                    </a:ext>
                  </a:extLst>
                </a:gridCol>
              </a:tblGrid>
              <a:tr h="321702">
                <a:tc>
                  <a:txBody>
                    <a:bodyPr/>
                    <a:lstStyle/>
                    <a:p>
                      <a:pPr algn="ctr"/>
                      <a:r>
                        <a:rPr lang="en-GB" sz="1700" b="0" dirty="0"/>
                        <a:t>f</a:t>
                      </a:r>
                    </a:p>
                  </a:txBody>
                  <a:tcPr marL="66822" marR="66822" marT="33411" marB="33411">
                    <a:noFill/>
                  </a:tcPr>
                </a:tc>
                <a:tc>
                  <a:txBody>
                    <a:bodyPr/>
                    <a:lstStyle/>
                    <a:p>
                      <a:pPr algn="ctr"/>
                      <a:r>
                        <a:rPr lang="en-GB" sz="1700" b="0" dirty="0"/>
                        <a:t>r</a:t>
                      </a:r>
                    </a:p>
                  </a:txBody>
                  <a:tcPr marL="66822" marR="66822" marT="33411" marB="33411">
                    <a:noFill/>
                  </a:tcPr>
                </a:tc>
                <a:tc>
                  <a:txBody>
                    <a:bodyPr/>
                    <a:lstStyle/>
                    <a:p>
                      <a:pPr algn="ctr"/>
                      <a:r>
                        <a:rPr lang="en-GB" sz="1700" b="0" dirty="0" err="1"/>
                        <a:t>i</a:t>
                      </a:r>
                      <a:endParaRPr lang="en-GB" sz="1700" b="0" dirty="0"/>
                    </a:p>
                  </a:txBody>
                  <a:tcPr marL="66822" marR="66822" marT="33411" marB="33411">
                    <a:noFill/>
                  </a:tcPr>
                </a:tc>
                <a:tc>
                  <a:txBody>
                    <a:bodyPr/>
                    <a:lstStyle/>
                    <a:p>
                      <a:pPr algn="ctr"/>
                      <a:r>
                        <a:rPr lang="en-GB" sz="1700" b="0" dirty="0"/>
                        <a:t>c</a:t>
                      </a:r>
                    </a:p>
                  </a:txBody>
                  <a:tcPr marL="66822" marR="66822" marT="33411" marB="33411">
                    <a:noFill/>
                  </a:tcPr>
                </a:tc>
                <a:tc>
                  <a:txBody>
                    <a:bodyPr/>
                    <a:lstStyle/>
                    <a:p>
                      <a:pPr algn="ctr"/>
                      <a:r>
                        <a:rPr lang="en-GB" sz="1700" b="0" dirty="0"/>
                        <a:t>t</a:t>
                      </a:r>
                    </a:p>
                  </a:txBody>
                  <a:tcPr marL="66822" marR="66822" marT="33411" marB="33411">
                    <a:noFill/>
                  </a:tcPr>
                </a:tc>
                <a:tc>
                  <a:txBody>
                    <a:bodyPr/>
                    <a:lstStyle/>
                    <a:p>
                      <a:pPr algn="ctr"/>
                      <a:r>
                        <a:rPr lang="en-GB" sz="1700" b="0" dirty="0" err="1"/>
                        <a:t>i</a:t>
                      </a:r>
                      <a:endParaRPr lang="en-GB" sz="1700" b="0" dirty="0"/>
                    </a:p>
                  </a:txBody>
                  <a:tcPr marL="66822" marR="66822" marT="33411" marB="33411">
                    <a:noFill/>
                  </a:tcPr>
                </a:tc>
                <a:tc>
                  <a:txBody>
                    <a:bodyPr/>
                    <a:lstStyle/>
                    <a:p>
                      <a:pPr algn="ctr"/>
                      <a:r>
                        <a:rPr lang="en-GB" sz="1700" b="0" dirty="0"/>
                        <a:t>o</a:t>
                      </a:r>
                    </a:p>
                  </a:txBody>
                  <a:tcPr marL="66822" marR="66822" marT="33411" marB="33411">
                    <a:noFill/>
                  </a:tcPr>
                </a:tc>
                <a:tc>
                  <a:txBody>
                    <a:bodyPr/>
                    <a:lstStyle/>
                    <a:p>
                      <a:pPr algn="ctr"/>
                      <a:r>
                        <a:rPr lang="en-GB" sz="1700" b="0" dirty="0"/>
                        <a:t>n</a:t>
                      </a:r>
                    </a:p>
                  </a:txBody>
                  <a:tcPr marL="66822" marR="66822" marT="33411" marB="33411">
                    <a:noFill/>
                  </a:tcPr>
                </a:tc>
                <a:extLst>
                  <a:ext uri="{0D108BD9-81ED-4DB2-BD59-A6C34878D82A}">
                    <a16:rowId xmlns:a16="http://schemas.microsoft.com/office/drawing/2014/main" val="303030975"/>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538352749"/>
              </p:ext>
            </p:extLst>
          </p:nvPr>
        </p:nvGraphicFramePr>
        <p:xfrm>
          <a:off x="5648404" y="3373872"/>
          <a:ext cx="2864666" cy="325902"/>
        </p:xfrm>
        <a:graphic>
          <a:graphicData uri="http://schemas.openxmlformats.org/drawingml/2006/table">
            <a:tbl>
              <a:tblPr firstRow="1" bandRow="1">
                <a:tableStyleId>{D7AC3CCA-C797-4891-BE02-D94E43425B78}</a:tableStyleId>
              </a:tblPr>
              <a:tblGrid>
                <a:gridCol w="409238">
                  <a:extLst>
                    <a:ext uri="{9D8B030D-6E8A-4147-A177-3AD203B41FA5}">
                      <a16:colId xmlns:a16="http://schemas.microsoft.com/office/drawing/2014/main" val="1855070759"/>
                    </a:ext>
                  </a:extLst>
                </a:gridCol>
                <a:gridCol w="409238">
                  <a:extLst>
                    <a:ext uri="{9D8B030D-6E8A-4147-A177-3AD203B41FA5}">
                      <a16:colId xmlns:a16="http://schemas.microsoft.com/office/drawing/2014/main" val="644527643"/>
                    </a:ext>
                  </a:extLst>
                </a:gridCol>
                <a:gridCol w="409238">
                  <a:extLst>
                    <a:ext uri="{9D8B030D-6E8A-4147-A177-3AD203B41FA5}">
                      <a16:colId xmlns:a16="http://schemas.microsoft.com/office/drawing/2014/main" val="2508402294"/>
                    </a:ext>
                  </a:extLst>
                </a:gridCol>
                <a:gridCol w="409238">
                  <a:extLst>
                    <a:ext uri="{9D8B030D-6E8A-4147-A177-3AD203B41FA5}">
                      <a16:colId xmlns:a16="http://schemas.microsoft.com/office/drawing/2014/main" val="4124938228"/>
                    </a:ext>
                  </a:extLst>
                </a:gridCol>
                <a:gridCol w="409238">
                  <a:extLst>
                    <a:ext uri="{9D8B030D-6E8A-4147-A177-3AD203B41FA5}">
                      <a16:colId xmlns:a16="http://schemas.microsoft.com/office/drawing/2014/main" val="806083822"/>
                    </a:ext>
                  </a:extLst>
                </a:gridCol>
                <a:gridCol w="409238">
                  <a:extLst>
                    <a:ext uri="{9D8B030D-6E8A-4147-A177-3AD203B41FA5}">
                      <a16:colId xmlns:a16="http://schemas.microsoft.com/office/drawing/2014/main" val="2850134847"/>
                    </a:ext>
                  </a:extLst>
                </a:gridCol>
                <a:gridCol w="409238">
                  <a:extLst>
                    <a:ext uri="{9D8B030D-6E8A-4147-A177-3AD203B41FA5}">
                      <a16:colId xmlns:a16="http://schemas.microsoft.com/office/drawing/2014/main" val="16218460"/>
                    </a:ext>
                  </a:extLst>
                </a:gridCol>
              </a:tblGrid>
              <a:tr h="321702">
                <a:tc>
                  <a:txBody>
                    <a:bodyPr/>
                    <a:lstStyle/>
                    <a:p>
                      <a:pPr algn="ctr"/>
                      <a:r>
                        <a:rPr lang="en-GB" sz="1700" b="0" dirty="0"/>
                        <a:t>g</a:t>
                      </a:r>
                    </a:p>
                  </a:txBody>
                  <a:tcPr marL="66822" marR="66822" marT="33411" marB="33411">
                    <a:noFill/>
                  </a:tcPr>
                </a:tc>
                <a:tc>
                  <a:txBody>
                    <a:bodyPr/>
                    <a:lstStyle/>
                    <a:p>
                      <a:pPr algn="ctr"/>
                      <a:r>
                        <a:rPr lang="en-GB" sz="1700" b="0" dirty="0"/>
                        <a:t>r</a:t>
                      </a:r>
                    </a:p>
                  </a:txBody>
                  <a:tcPr marL="66822" marR="66822" marT="33411" marB="33411">
                    <a:noFill/>
                  </a:tcPr>
                </a:tc>
                <a:tc>
                  <a:txBody>
                    <a:bodyPr/>
                    <a:lstStyle/>
                    <a:p>
                      <a:pPr algn="ctr"/>
                      <a:r>
                        <a:rPr lang="en-GB" sz="1700" b="0" dirty="0"/>
                        <a:t>a</a:t>
                      </a:r>
                    </a:p>
                  </a:txBody>
                  <a:tcPr marL="66822" marR="66822" marT="33411" marB="33411">
                    <a:noFill/>
                  </a:tcPr>
                </a:tc>
                <a:tc>
                  <a:txBody>
                    <a:bodyPr/>
                    <a:lstStyle/>
                    <a:p>
                      <a:pPr algn="ctr"/>
                      <a:r>
                        <a:rPr lang="en-GB" sz="1700" b="0" dirty="0"/>
                        <a:t>v</a:t>
                      </a:r>
                    </a:p>
                  </a:txBody>
                  <a:tcPr marL="66822" marR="66822" marT="33411" marB="33411">
                    <a:noFill/>
                  </a:tcPr>
                </a:tc>
                <a:tc>
                  <a:txBody>
                    <a:bodyPr/>
                    <a:lstStyle/>
                    <a:p>
                      <a:pPr algn="ctr"/>
                      <a:r>
                        <a:rPr lang="en-GB" sz="1700" b="0" dirty="0" err="1"/>
                        <a:t>i</a:t>
                      </a:r>
                      <a:endParaRPr lang="en-GB" sz="1700" b="0" dirty="0"/>
                    </a:p>
                  </a:txBody>
                  <a:tcPr marL="66822" marR="66822" marT="33411" marB="33411">
                    <a:noFill/>
                  </a:tcPr>
                </a:tc>
                <a:tc>
                  <a:txBody>
                    <a:bodyPr/>
                    <a:lstStyle/>
                    <a:p>
                      <a:pPr algn="ctr"/>
                      <a:r>
                        <a:rPr lang="en-GB" sz="1700" b="0" dirty="0"/>
                        <a:t>t</a:t>
                      </a:r>
                    </a:p>
                  </a:txBody>
                  <a:tcPr marL="66822" marR="66822" marT="33411" marB="33411">
                    <a:noFill/>
                  </a:tcPr>
                </a:tc>
                <a:tc>
                  <a:txBody>
                    <a:bodyPr/>
                    <a:lstStyle/>
                    <a:p>
                      <a:pPr algn="ctr"/>
                      <a:r>
                        <a:rPr lang="en-GB" sz="1700" b="0" dirty="0"/>
                        <a:t>y</a:t>
                      </a:r>
                    </a:p>
                  </a:txBody>
                  <a:tcPr marL="66822" marR="66822" marT="33411" marB="33411">
                    <a:noFill/>
                  </a:tcPr>
                </a:tc>
                <a:extLst>
                  <a:ext uri="{0D108BD9-81ED-4DB2-BD59-A6C34878D82A}">
                    <a16:rowId xmlns:a16="http://schemas.microsoft.com/office/drawing/2014/main" val="303030975"/>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983453801"/>
              </p:ext>
            </p:extLst>
          </p:nvPr>
        </p:nvGraphicFramePr>
        <p:xfrm>
          <a:off x="6066412" y="3938536"/>
          <a:ext cx="2455428" cy="325902"/>
        </p:xfrm>
        <a:graphic>
          <a:graphicData uri="http://schemas.openxmlformats.org/drawingml/2006/table">
            <a:tbl>
              <a:tblPr firstRow="1" bandRow="1">
                <a:tableStyleId>{D7AC3CCA-C797-4891-BE02-D94E43425B78}</a:tableStyleId>
              </a:tblPr>
              <a:tblGrid>
                <a:gridCol w="409238">
                  <a:extLst>
                    <a:ext uri="{9D8B030D-6E8A-4147-A177-3AD203B41FA5}">
                      <a16:colId xmlns:a16="http://schemas.microsoft.com/office/drawing/2014/main" val="1855070759"/>
                    </a:ext>
                  </a:extLst>
                </a:gridCol>
                <a:gridCol w="409238">
                  <a:extLst>
                    <a:ext uri="{9D8B030D-6E8A-4147-A177-3AD203B41FA5}">
                      <a16:colId xmlns:a16="http://schemas.microsoft.com/office/drawing/2014/main" val="644527643"/>
                    </a:ext>
                  </a:extLst>
                </a:gridCol>
                <a:gridCol w="409238">
                  <a:extLst>
                    <a:ext uri="{9D8B030D-6E8A-4147-A177-3AD203B41FA5}">
                      <a16:colId xmlns:a16="http://schemas.microsoft.com/office/drawing/2014/main" val="2508402294"/>
                    </a:ext>
                  </a:extLst>
                </a:gridCol>
                <a:gridCol w="409238">
                  <a:extLst>
                    <a:ext uri="{9D8B030D-6E8A-4147-A177-3AD203B41FA5}">
                      <a16:colId xmlns:a16="http://schemas.microsoft.com/office/drawing/2014/main" val="4124938228"/>
                    </a:ext>
                  </a:extLst>
                </a:gridCol>
                <a:gridCol w="409238">
                  <a:extLst>
                    <a:ext uri="{9D8B030D-6E8A-4147-A177-3AD203B41FA5}">
                      <a16:colId xmlns:a16="http://schemas.microsoft.com/office/drawing/2014/main" val="806083822"/>
                    </a:ext>
                  </a:extLst>
                </a:gridCol>
                <a:gridCol w="409238">
                  <a:extLst>
                    <a:ext uri="{9D8B030D-6E8A-4147-A177-3AD203B41FA5}">
                      <a16:colId xmlns:a16="http://schemas.microsoft.com/office/drawing/2014/main" val="2850134847"/>
                    </a:ext>
                  </a:extLst>
                </a:gridCol>
              </a:tblGrid>
              <a:tr h="321702">
                <a:tc>
                  <a:txBody>
                    <a:bodyPr/>
                    <a:lstStyle/>
                    <a:p>
                      <a:pPr algn="ctr"/>
                      <a:r>
                        <a:rPr lang="en-GB" sz="1700" b="0" dirty="0"/>
                        <a:t>N</a:t>
                      </a:r>
                    </a:p>
                  </a:txBody>
                  <a:tcPr marL="66822" marR="66822" marT="33411" marB="33411">
                    <a:noFill/>
                  </a:tcPr>
                </a:tc>
                <a:tc>
                  <a:txBody>
                    <a:bodyPr/>
                    <a:lstStyle/>
                    <a:p>
                      <a:pPr algn="ctr"/>
                      <a:r>
                        <a:rPr lang="en-GB" sz="1700" b="0" dirty="0"/>
                        <a:t>e</a:t>
                      </a:r>
                    </a:p>
                  </a:txBody>
                  <a:tcPr marL="66822" marR="66822" marT="33411" marB="33411">
                    <a:noFill/>
                  </a:tcPr>
                </a:tc>
                <a:tc>
                  <a:txBody>
                    <a:bodyPr/>
                    <a:lstStyle/>
                    <a:p>
                      <a:pPr algn="ctr"/>
                      <a:r>
                        <a:rPr lang="en-GB" sz="1700" b="0" dirty="0"/>
                        <a:t>w</a:t>
                      </a:r>
                    </a:p>
                  </a:txBody>
                  <a:tcPr marL="66822" marR="66822" marT="33411" marB="33411">
                    <a:noFill/>
                  </a:tcPr>
                </a:tc>
                <a:tc>
                  <a:txBody>
                    <a:bodyPr/>
                    <a:lstStyle/>
                    <a:p>
                      <a:pPr algn="ctr"/>
                      <a:r>
                        <a:rPr lang="en-GB" sz="1700" b="0" dirty="0"/>
                        <a:t>t</a:t>
                      </a:r>
                    </a:p>
                  </a:txBody>
                  <a:tcPr marL="66822" marR="66822" marT="33411" marB="33411">
                    <a:noFill/>
                  </a:tcPr>
                </a:tc>
                <a:tc>
                  <a:txBody>
                    <a:bodyPr/>
                    <a:lstStyle/>
                    <a:p>
                      <a:pPr algn="ctr"/>
                      <a:r>
                        <a:rPr lang="en-GB" sz="1700" b="0" dirty="0"/>
                        <a:t>o</a:t>
                      </a:r>
                    </a:p>
                  </a:txBody>
                  <a:tcPr marL="66822" marR="66822" marT="33411" marB="33411">
                    <a:noFill/>
                  </a:tcPr>
                </a:tc>
                <a:tc>
                  <a:txBody>
                    <a:bodyPr/>
                    <a:lstStyle/>
                    <a:p>
                      <a:pPr algn="ctr"/>
                      <a:r>
                        <a:rPr lang="en-GB" sz="1700" b="0" dirty="0"/>
                        <a:t>n</a:t>
                      </a:r>
                    </a:p>
                  </a:txBody>
                  <a:tcPr marL="66822" marR="66822" marT="33411" marB="33411">
                    <a:noFill/>
                  </a:tcPr>
                </a:tc>
                <a:extLst>
                  <a:ext uri="{0D108BD9-81ED-4DB2-BD59-A6C34878D82A}">
                    <a16:rowId xmlns:a16="http://schemas.microsoft.com/office/drawing/2014/main" val="303030975"/>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540100780"/>
              </p:ext>
            </p:extLst>
          </p:nvPr>
        </p:nvGraphicFramePr>
        <p:xfrm>
          <a:off x="5247936" y="4469543"/>
          <a:ext cx="3273904" cy="325902"/>
        </p:xfrm>
        <a:graphic>
          <a:graphicData uri="http://schemas.openxmlformats.org/drawingml/2006/table">
            <a:tbl>
              <a:tblPr firstRow="1" bandRow="1">
                <a:tableStyleId>{D7AC3CCA-C797-4891-BE02-D94E43425B78}</a:tableStyleId>
              </a:tblPr>
              <a:tblGrid>
                <a:gridCol w="409238">
                  <a:extLst>
                    <a:ext uri="{9D8B030D-6E8A-4147-A177-3AD203B41FA5}">
                      <a16:colId xmlns:a16="http://schemas.microsoft.com/office/drawing/2014/main" val="1855070759"/>
                    </a:ext>
                  </a:extLst>
                </a:gridCol>
                <a:gridCol w="409238">
                  <a:extLst>
                    <a:ext uri="{9D8B030D-6E8A-4147-A177-3AD203B41FA5}">
                      <a16:colId xmlns:a16="http://schemas.microsoft.com/office/drawing/2014/main" val="644527643"/>
                    </a:ext>
                  </a:extLst>
                </a:gridCol>
                <a:gridCol w="409238">
                  <a:extLst>
                    <a:ext uri="{9D8B030D-6E8A-4147-A177-3AD203B41FA5}">
                      <a16:colId xmlns:a16="http://schemas.microsoft.com/office/drawing/2014/main" val="2508402294"/>
                    </a:ext>
                  </a:extLst>
                </a:gridCol>
                <a:gridCol w="409238">
                  <a:extLst>
                    <a:ext uri="{9D8B030D-6E8A-4147-A177-3AD203B41FA5}">
                      <a16:colId xmlns:a16="http://schemas.microsoft.com/office/drawing/2014/main" val="4124938228"/>
                    </a:ext>
                  </a:extLst>
                </a:gridCol>
                <a:gridCol w="409238">
                  <a:extLst>
                    <a:ext uri="{9D8B030D-6E8A-4147-A177-3AD203B41FA5}">
                      <a16:colId xmlns:a16="http://schemas.microsoft.com/office/drawing/2014/main" val="806083822"/>
                    </a:ext>
                  </a:extLst>
                </a:gridCol>
                <a:gridCol w="409238">
                  <a:extLst>
                    <a:ext uri="{9D8B030D-6E8A-4147-A177-3AD203B41FA5}">
                      <a16:colId xmlns:a16="http://schemas.microsoft.com/office/drawing/2014/main" val="2850134847"/>
                    </a:ext>
                  </a:extLst>
                </a:gridCol>
                <a:gridCol w="409238">
                  <a:extLst>
                    <a:ext uri="{9D8B030D-6E8A-4147-A177-3AD203B41FA5}">
                      <a16:colId xmlns:a16="http://schemas.microsoft.com/office/drawing/2014/main" val="16218460"/>
                    </a:ext>
                  </a:extLst>
                </a:gridCol>
                <a:gridCol w="409238">
                  <a:extLst>
                    <a:ext uri="{9D8B030D-6E8A-4147-A177-3AD203B41FA5}">
                      <a16:colId xmlns:a16="http://schemas.microsoft.com/office/drawing/2014/main" val="2980298288"/>
                    </a:ext>
                  </a:extLst>
                </a:gridCol>
              </a:tblGrid>
              <a:tr h="321702">
                <a:tc>
                  <a:txBody>
                    <a:bodyPr/>
                    <a:lstStyle/>
                    <a:p>
                      <a:pPr algn="ctr"/>
                      <a:r>
                        <a:rPr lang="en-GB" sz="1700" b="0" dirty="0"/>
                        <a:t>u</a:t>
                      </a:r>
                    </a:p>
                  </a:txBody>
                  <a:tcPr marL="66822" marR="66822" marT="33411" marB="33411">
                    <a:noFill/>
                  </a:tcPr>
                </a:tc>
                <a:tc>
                  <a:txBody>
                    <a:bodyPr/>
                    <a:lstStyle/>
                    <a:p>
                      <a:pPr algn="ctr"/>
                      <a:r>
                        <a:rPr lang="en-GB" sz="1700" b="0" dirty="0"/>
                        <a:t>p</a:t>
                      </a:r>
                    </a:p>
                  </a:txBody>
                  <a:tcPr marL="66822" marR="66822" marT="33411" marB="33411">
                    <a:noFill/>
                  </a:tcPr>
                </a:tc>
                <a:tc>
                  <a:txBody>
                    <a:bodyPr/>
                    <a:lstStyle/>
                    <a:p>
                      <a:pPr algn="ctr"/>
                      <a:r>
                        <a:rPr lang="en-GB" sz="1700" b="0" dirty="0"/>
                        <a:t>t</a:t>
                      </a:r>
                    </a:p>
                  </a:txBody>
                  <a:tcPr marL="66822" marR="66822" marT="33411" marB="33411">
                    <a:noFill/>
                  </a:tcPr>
                </a:tc>
                <a:tc>
                  <a:txBody>
                    <a:bodyPr/>
                    <a:lstStyle/>
                    <a:p>
                      <a:pPr algn="ctr"/>
                      <a:r>
                        <a:rPr lang="en-GB" sz="1700" b="0" dirty="0"/>
                        <a:t>h</a:t>
                      </a:r>
                    </a:p>
                  </a:txBody>
                  <a:tcPr marL="66822" marR="66822" marT="33411" marB="33411">
                    <a:noFill/>
                  </a:tcPr>
                </a:tc>
                <a:tc>
                  <a:txBody>
                    <a:bodyPr/>
                    <a:lstStyle/>
                    <a:p>
                      <a:pPr algn="ctr"/>
                      <a:r>
                        <a:rPr lang="en-GB" sz="1700" b="0" dirty="0"/>
                        <a:t>r</a:t>
                      </a:r>
                    </a:p>
                  </a:txBody>
                  <a:tcPr marL="66822" marR="66822" marT="33411" marB="33411">
                    <a:noFill/>
                  </a:tcPr>
                </a:tc>
                <a:tc>
                  <a:txBody>
                    <a:bodyPr/>
                    <a:lstStyle/>
                    <a:p>
                      <a:pPr algn="ctr"/>
                      <a:r>
                        <a:rPr lang="en-GB" sz="1700" b="0" dirty="0"/>
                        <a:t>u</a:t>
                      </a:r>
                    </a:p>
                  </a:txBody>
                  <a:tcPr marL="66822" marR="66822" marT="33411" marB="33411">
                    <a:noFill/>
                  </a:tcPr>
                </a:tc>
                <a:tc>
                  <a:txBody>
                    <a:bodyPr/>
                    <a:lstStyle/>
                    <a:p>
                      <a:pPr algn="ctr"/>
                      <a:r>
                        <a:rPr lang="en-GB" sz="1700" b="0" dirty="0"/>
                        <a:t>s</a:t>
                      </a:r>
                    </a:p>
                  </a:txBody>
                  <a:tcPr marL="66822" marR="66822" marT="33411" marB="33411">
                    <a:noFill/>
                  </a:tcPr>
                </a:tc>
                <a:tc>
                  <a:txBody>
                    <a:bodyPr/>
                    <a:lstStyle/>
                    <a:p>
                      <a:pPr algn="ctr"/>
                      <a:r>
                        <a:rPr lang="en-GB" sz="1700" b="0" dirty="0"/>
                        <a:t>t</a:t>
                      </a:r>
                    </a:p>
                  </a:txBody>
                  <a:tcPr marL="66822" marR="66822" marT="33411" marB="33411">
                    <a:noFill/>
                  </a:tcPr>
                </a:tc>
                <a:extLst>
                  <a:ext uri="{0D108BD9-81ED-4DB2-BD59-A6C34878D82A}">
                    <a16:rowId xmlns:a16="http://schemas.microsoft.com/office/drawing/2014/main" val="303030975"/>
                  </a:ext>
                </a:extLst>
              </a:tr>
            </a:tbl>
          </a:graphicData>
        </a:graphic>
      </p:graphicFrame>
      <p:sp>
        <p:nvSpPr>
          <p:cNvPr id="34" name="Rectangle 33">
            <a:hlinkClick r:id="rId3"/>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708428"/>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30" grpId="0" animBg="1"/>
      <p:bldP spid="29" grpId="0" animBg="1"/>
      <p:bldP spid="28" grpId="0" animBg="1"/>
      <p:bldP spid="27" grpId="0" animBg="1"/>
      <p:bldP spid="26" grpId="0" animBg="1"/>
      <p:bldP spid="23" grpId="0" animBg="1"/>
      <p:bldP spid="22" grpId="0" animBg="1"/>
      <p:bldP spid="9" grpId="0"/>
      <p:bldP spid="10" grpId="0"/>
      <p:bldP spid="12" grpId="0"/>
      <p:bldP spid="13"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6</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sixth </a:t>
              </a:r>
              <a:r>
                <a:rPr lang="en-GB" altLang="en-US" dirty="0">
                  <a:solidFill>
                    <a:schemeClr val="bg1"/>
                  </a:solidFill>
                </a:rPr>
                <a:t>digit on the keypad is four.</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4</a:t>
              </a:r>
            </a:p>
          </p:txBody>
        </p:sp>
      </p:grpSp>
      <p:sp>
        <p:nvSpPr>
          <p:cNvPr id="9" name="TextBox 8"/>
          <p:cNvSpPr txBox="1"/>
          <p:nvPr/>
        </p:nvSpPr>
        <p:spPr>
          <a:xfrm>
            <a:off x="533396" y="1263247"/>
            <a:ext cx="8067678" cy="369332"/>
          </a:xfrm>
          <a:prstGeom prst="rect">
            <a:avLst/>
          </a:prstGeom>
          <a:noFill/>
        </p:spPr>
        <p:txBody>
          <a:bodyPr wrap="square" rtlCol="0">
            <a:spAutoFit/>
          </a:bodyPr>
          <a:lstStyle/>
          <a:p>
            <a:pPr algn="ctr">
              <a:buFont typeface="Arial" panose="020B0604020202020204" pitchFamily="34" charset="0"/>
              <a:buNone/>
            </a:pPr>
            <a:r>
              <a:rPr lang="en-GB" altLang="en-US" dirty="0"/>
              <a:t>Look at these pictures where friction is occurring.</a:t>
            </a:r>
          </a:p>
        </p:txBody>
      </p:sp>
      <p:sp>
        <p:nvSpPr>
          <p:cNvPr id="10" name="TextBox 9"/>
          <p:cNvSpPr txBox="1"/>
          <p:nvPr/>
        </p:nvSpPr>
        <p:spPr>
          <a:xfrm>
            <a:off x="609595" y="4085739"/>
            <a:ext cx="7659759" cy="1477328"/>
          </a:xfrm>
          <a:prstGeom prst="rect">
            <a:avLst/>
          </a:prstGeom>
          <a:noFill/>
        </p:spPr>
        <p:txBody>
          <a:bodyPr wrap="square" rtlCol="0">
            <a:spAutoFit/>
          </a:bodyPr>
          <a:lstStyle/>
          <a:p>
            <a:pPr>
              <a:buFont typeface="Arial" panose="020B0604020202020204" pitchFamily="34" charset="0"/>
              <a:buNone/>
            </a:pPr>
            <a:endParaRPr lang="en-GB" altLang="en-US" dirty="0"/>
          </a:p>
          <a:p>
            <a:pPr>
              <a:lnSpc>
                <a:spcPct val="100000"/>
              </a:lnSpc>
              <a:spcBef>
                <a:spcPct val="0"/>
              </a:spcBef>
              <a:buFontTx/>
              <a:buNone/>
            </a:pPr>
            <a:r>
              <a:rPr lang="en-GB" altLang="en-US" dirty="0"/>
              <a:t>Friction is useful to stop us slipping over when walking, to stop car tyres from skidding, when someone is climbing up a rope, to stop bike tyres from skidding.</a:t>
            </a:r>
          </a:p>
          <a:p>
            <a:pPr>
              <a:buFont typeface="Arial" panose="020B0604020202020204" pitchFamily="34" charset="0"/>
              <a:buNone/>
            </a:pPr>
            <a:endParaRPr lang="en-GB" alt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78" y="1717219"/>
            <a:ext cx="1135325" cy="192862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436" y="3056977"/>
            <a:ext cx="1523935" cy="116803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741" y="1695715"/>
            <a:ext cx="1031201" cy="17143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293" y="1728562"/>
            <a:ext cx="1906662" cy="1463965"/>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0417" r="62415" b="39319"/>
          <a:stretch/>
        </p:blipFill>
        <p:spPr>
          <a:xfrm>
            <a:off x="6737468" y="2267953"/>
            <a:ext cx="1531886" cy="200424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6229" y="2613976"/>
            <a:ext cx="1857638" cy="1662264"/>
          </a:xfrm>
          <a:prstGeom prst="rect">
            <a:avLst/>
          </a:prstGeom>
        </p:spPr>
      </p:pic>
      <p:sp>
        <p:nvSpPr>
          <p:cNvPr id="17" name="Rectangle 16">
            <a:hlinkClick r:id="rId9"/>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3650914"/>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23924" y="2152649"/>
            <a:ext cx="2428875" cy="23081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7</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seventh </a:t>
              </a:r>
              <a:r>
                <a:rPr lang="en-GB" altLang="en-US" dirty="0">
                  <a:solidFill>
                    <a:schemeClr val="bg1"/>
                  </a:solidFill>
                </a:rPr>
                <a:t>digit on the keypad is one.</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1</a:t>
              </a:r>
            </a:p>
          </p:txBody>
        </p:sp>
      </p:grpSp>
      <p:sp>
        <p:nvSpPr>
          <p:cNvPr id="9" name="TextBox 8"/>
          <p:cNvSpPr txBox="1"/>
          <p:nvPr/>
        </p:nvSpPr>
        <p:spPr>
          <a:xfrm>
            <a:off x="609595" y="1547311"/>
            <a:ext cx="8067678" cy="369332"/>
          </a:xfrm>
          <a:prstGeom prst="rect">
            <a:avLst/>
          </a:prstGeom>
          <a:noFill/>
        </p:spPr>
        <p:txBody>
          <a:bodyPr wrap="square" rtlCol="0">
            <a:spAutoFit/>
          </a:bodyPr>
          <a:lstStyle/>
          <a:p>
            <a:pPr algn="ctr">
              <a:buFont typeface="Arial" panose="020B0604020202020204" pitchFamily="34" charset="0"/>
              <a:buNone/>
            </a:pPr>
            <a:r>
              <a:rPr lang="en-GB" altLang="en-US" dirty="0"/>
              <a:t>Which lever will make lifting the block the easiest?</a:t>
            </a:r>
          </a:p>
        </p:txBody>
      </p:sp>
      <p:sp>
        <p:nvSpPr>
          <p:cNvPr id="10" name="TextBox 9"/>
          <p:cNvSpPr txBox="1"/>
          <p:nvPr/>
        </p:nvSpPr>
        <p:spPr>
          <a:xfrm>
            <a:off x="609595" y="4436566"/>
            <a:ext cx="7659759" cy="923330"/>
          </a:xfrm>
          <a:prstGeom prst="rect">
            <a:avLst/>
          </a:prstGeom>
          <a:noFill/>
        </p:spPr>
        <p:txBody>
          <a:bodyPr wrap="square" rtlCol="0">
            <a:spAutoFit/>
          </a:bodyPr>
          <a:lstStyle/>
          <a:p>
            <a:pPr algn="ctr">
              <a:buFont typeface="Arial" panose="020B0604020202020204" pitchFamily="34" charset="0"/>
              <a:buNone/>
            </a:pPr>
            <a:endParaRPr lang="en-GB" altLang="en-US" dirty="0"/>
          </a:p>
          <a:p>
            <a:pPr algn="ctr">
              <a:lnSpc>
                <a:spcPct val="100000"/>
              </a:lnSpc>
              <a:spcBef>
                <a:spcPct val="0"/>
              </a:spcBef>
              <a:buFontTx/>
              <a:buNone/>
            </a:pPr>
            <a:r>
              <a:rPr lang="en-GB" altLang="en-US" dirty="0"/>
              <a:t>Lever 1 will make lifting the block easiest. </a:t>
            </a:r>
            <a:endParaRPr lang="en-GB" altLang="en-US" sz="2800" b="1" dirty="0"/>
          </a:p>
          <a:p>
            <a:pPr algn="ctr">
              <a:buFont typeface="Arial" panose="020B0604020202020204" pitchFamily="34" charset="0"/>
              <a:buNone/>
            </a:pPr>
            <a:endParaRPr lang="en-GB" altLang="en-US" dirty="0"/>
          </a:p>
        </p:txBody>
      </p:sp>
      <p:grpSp>
        <p:nvGrpSpPr>
          <p:cNvPr id="17" name="Group 16"/>
          <p:cNvGrpSpPr/>
          <p:nvPr/>
        </p:nvGrpSpPr>
        <p:grpSpPr>
          <a:xfrm>
            <a:off x="1048782" y="2296008"/>
            <a:ext cx="2174522" cy="2027426"/>
            <a:chOff x="770169" y="2086458"/>
            <a:chExt cx="1942160" cy="1810782"/>
          </a:xfrm>
        </p:grpSpPr>
        <p:sp>
          <p:nvSpPr>
            <p:cNvPr id="14" name="Rectangle 13"/>
            <p:cNvSpPr/>
            <p:nvPr/>
          </p:nvSpPr>
          <p:spPr>
            <a:xfrm>
              <a:off x="770169" y="2086458"/>
              <a:ext cx="1942160" cy="18107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1"/>
                  </a:solidFill>
                </a:rPr>
                <a:t>1</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7692" t="39025" r="66955" b="34749"/>
            <a:stretch/>
          </p:blipFill>
          <p:spPr>
            <a:xfrm>
              <a:off x="829506" y="2454088"/>
              <a:ext cx="1849202" cy="1352754"/>
            </a:xfrm>
            <a:prstGeom prst="rect">
              <a:avLst/>
            </a:prstGeom>
          </p:spPr>
        </p:pic>
      </p:grpSp>
      <p:grpSp>
        <p:nvGrpSpPr>
          <p:cNvPr id="18" name="Group 17"/>
          <p:cNvGrpSpPr/>
          <p:nvPr/>
        </p:nvGrpSpPr>
        <p:grpSpPr>
          <a:xfrm>
            <a:off x="3460128" y="2291162"/>
            <a:ext cx="2174522" cy="2027426"/>
            <a:chOff x="3107716" y="2086458"/>
            <a:chExt cx="1942160" cy="1810782"/>
          </a:xfrm>
        </p:grpSpPr>
        <p:sp>
          <p:nvSpPr>
            <p:cNvPr id="15" name="Rectangle 14"/>
            <p:cNvSpPr/>
            <p:nvPr/>
          </p:nvSpPr>
          <p:spPr>
            <a:xfrm>
              <a:off x="3107716" y="2086458"/>
              <a:ext cx="1942160" cy="18107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1"/>
                  </a:solidFill>
                </a:rPr>
                <a:t>2</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6949" t="38611" r="37694" b="35609"/>
            <a:stretch/>
          </p:blipFill>
          <p:spPr>
            <a:xfrm>
              <a:off x="3154042" y="2454087"/>
              <a:ext cx="1849508" cy="1329743"/>
            </a:xfrm>
            <a:prstGeom prst="rect">
              <a:avLst/>
            </a:prstGeom>
          </p:spPr>
        </p:pic>
      </p:grpSp>
      <p:grpSp>
        <p:nvGrpSpPr>
          <p:cNvPr id="19" name="Group 18"/>
          <p:cNvGrpSpPr/>
          <p:nvPr/>
        </p:nvGrpSpPr>
        <p:grpSpPr>
          <a:xfrm>
            <a:off x="5852424" y="2291162"/>
            <a:ext cx="2174522" cy="2027426"/>
            <a:chOff x="5242850" y="2092216"/>
            <a:chExt cx="1942160" cy="1810782"/>
          </a:xfrm>
        </p:grpSpPr>
        <p:sp>
          <p:nvSpPr>
            <p:cNvPr id="16" name="Rectangle 15"/>
            <p:cNvSpPr/>
            <p:nvPr/>
          </p:nvSpPr>
          <p:spPr>
            <a:xfrm>
              <a:off x="5242850" y="2092216"/>
              <a:ext cx="1942160" cy="18107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1"/>
                  </a:solidFill>
                </a:rPr>
                <a:t>3</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66206" t="40950" r="8323" b="35120"/>
            <a:stretch/>
          </p:blipFill>
          <p:spPr>
            <a:xfrm>
              <a:off x="5300238" y="2552039"/>
              <a:ext cx="1857876" cy="1234304"/>
            </a:xfrm>
            <a:prstGeom prst="rect">
              <a:avLst/>
            </a:prstGeom>
          </p:spPr>
        </p:pic>
      </p:grpSp>
      <p:sp>
        <p:nvSpPr>
          <p:cNvPr id="21" name="Rectangle 20">
            <a:hlinkClick r:id="rId4"/>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6647134"/>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childTnLst>
                          </p:cTn>
                        </p:par>
                        <p:par>
                          <p:cTn id="30" fill="hold">
                            <p:stCondLst>
                              <p:cond delay="1000"/>
                            </p:stCondLst>
                            <p:childTnLst>
                              <p:par>
                                <p:cTn id="31" presetID="26" presetClass="emph" presetSubtype="0" fill="hold" grpId="1" nodeType="after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04843" y="2387692"/>
            <a:ext cx="7315201" cy="165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04844" y="3505200"/>
            <a:ext cx="7315200" cy="53694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8</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eighth </a:t>
              </a:r>
              <a:r>
                <a:rPr lang="en-GB" altLang="en-US" dirty="0">
                  <a:solidFill>
                    <a:schemeClr val="bg1"/>
                  </a:solidFill>
                </a:rPr>
                <a:t>digit on the keypad is three.</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3</a:t>
              </a:r>
            </a:p>
          </p:txBody>
        </p:sp>
      </p:grpSp>
      <p:sp>
        <p:nvSpPr>
          <p:cNvPr id="9" name="TextBox 8"/>
          <p:cNvSpPr txBox="1"/>
          <p:nvPr/>
        </p:nvSpPr>
        <p:spPr>
          <a:xfrm>
            <a:off x="620370" y="1471364"/>
            <a:ext cx="8067678" cy="646331"/>
          </a:xfrm>
          <a:prstGeom prst="rect">
            <a:avLst/>
          </a:prstGeom>
          <a:noFill/>
        </p:spPr>
        <p:txBody>
          <a:bodyPr wrap="square" rtlCol="0">
            <a:spAutoFit/>
          </a:bodyPr>
          <a:lstStyle/>
          <a:p>
            <a:pPr>
              <a:buFont typeface="Arial" panose="020B0604020202020204" pitchFamily="34" charset="0"/>
              <a:buNone/>
            </a:pPr>
            <a:r>
              <a:rPr lang="en-GB" altLang="en-US" dirty="0"/>
              <a:t>Which one of these statements best describes how turning a small gearwheel will affect the speed of a larger gearwheel? </a:t>
            </a:r>
          </a:p>
        </p:txBody>
      </p:sp>
      <p:sp>
        <p:nvSpPr>
          <p:cNvPr id="10" name="TextBox 9"/>
          <p:cNvSpPr txBox="1"/>
          <p:nvPr/>
        </p:nvSpPr>
        <p:spPr>
          <a:xfrm>
            <a:off x="620370" y="4117047"/>
            <a:ext cx="6429381" cy="1200329"/>
          </a:xfrm>
          <a:prstGeom prst="rect">
            <a:avLst/>
          </a:prstGeom>
          <a:noFill/>
        </p:spPr>
        <p:txBody>
          <a:bodyPr wrap="square" rtlCol="0">
            <a:spAutoFit/>
          </a:bodyPr>
          <a:lstStyle/>
          <a:p>
            <a:pPr>
              <a:buFont typeface="Arial" panose="020B0604020202020204" pitchFamily="34" charset="0"/>
              <a:buNone/>
            </a:pPr>
            <a:endParaRPr lang="en-GB" altLang="en-US" dirty="0"/>
          </a:p>
          <a:p>
            <a:pPr>
              <a:lnSpc>
                <a:spcPct val="100000"/>
              </a:lnSpc>
              <a:spcBef>
                <a:spcPct val="0"/>
              </a:spcBef>
              <a:buFontTx/>
              <a:buNone/>
            </a:pPr>
            <a:r>
              <a:rPr lang="en-GB" altLang="en-US" dirty="0"/>
              <a:t>The second (bigger) gearwheel doesn’t have to move as quickly to keep up with the smaller gearwheel. </a:t>
            </a:r>
            <a:endParaRPr lang="en-GB" altLang="en-US" sz="2800" b="1" dirty="0"/>
          </a:p>
          <a:p>
            <a:pPr>
              <a:buFont typeface="Arial" panose="020B0604020202020204" pitchFamily="34" charset="0"/>
              <a:buNone/>
            </a:pPr>
            <a:endParaRPr lang="en-GB" altLang="en-US" dirty="0"/>
          </a:p>
        </p:txBody>
      </p:sp>
      <p:graphicFrame>
        <p:nvGraphicFramePr>
          <p:cNvPr id="11" name="Table 10"/>
          <p:cNvGraphicFramePr>
            <a:graphicFrameLocks noGrp="1"/>
          </p:cNvGraphicFramePr>
          <p:nvPr>
            <p:extLst>
              <p:ext uri="{D42A27DB-BD31-4B8C-83A1-F6EECF244321}">
                <p14:modId xmlns:p14="http://schemas.microsoft.com/office/powerpoint/2010/main" val="475067306"/>
              </p:ext>
            </p:extLst>
          </p:nvPr>
        </p:nvGraphicFramePr>
        <p:xfrm>
          <a:off x="704844" y="2387692"/>
          <a:ext cx="7315200" cy="1654457"/>
        </p:xfrm>
        <a:graphic>
          <a:graphicData uri="http://schemas.openxmlformats.org/drawingml/2006/table">
            <a:tbl>
              <a:tblPr firstRow="1" bandRow="1">
                <a:tableStyleId>{D7AC3CCA-C797-4891-BE02-D94E43425B78}</a:tableStyleId>
              </a:tblPr>
              <a:tblGrid>
                <a:gridCol w="7315200">
                  <a:extLst>
                    <a:ext uri="{9D8B030D-6E8A-4147-A177-3AD203B41FA5}">
                      <a16:colId xmlns:a16="http://schemas.microsoft.com/office/drawing/2014/main" val="1109653387"/>
                    </a:ext>
                  </a:extLst>
                </a:gridCol>
              </a:tblGrid>
              <a:tr h="544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effectLst/>
                        </a:rPr>
                        <a:t>1. The second gearwheel will turn more quickly than the first.</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3877484382"/>
                  </a:ext>
                </a:extLst>
              </a:tr>
              <a:tr h="56528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mn-lt"/>
                          <a:ea typeface="+mn-ea"/>
                          <a:cs typeface="+mn-cs"/>
                        </a:rPr>
                        <a:t>2. Both gearwheels will turn at the same speed.</a:t>
                      </a:r>
                      <a:endPar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4286466260"/>
                  </a:ext>
                </a:extLst>
              </a:tr>
              <a:tr h="544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effectLst/>
                        </a:rPr>
                        <a:t>3. The second gearwheel will turn more slowly than the first.</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extLst>
                  <a:ext uri="{0D108BD9-81ED-4DB2-BD59-A6C34878D82A}">
                    <a16:rowId xmlns:a16="http://schemas.microsoft.com/office/drawing/2014/main" val="1393539374"/>
                  </a:ext>
                </a:extLst>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8606">
            <a:off x="6869669" y="3442703"/>
            <a:ext cx="1781155" cy="1788215"/>
          </a:xfrm>
          <a:prstGeom prst="rect">
            <a:avLst/>
          </a:prstGeom>
        </p:spPr>
      </p:pic>
      <p:sp>
        <p:nvSpPr>
          <p:cNvPr id="15" name="Rectangle 14">
            <a:hlinkClick r:id="rId4"/>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7106672"/>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9</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ninth </a:t>
              </a:r>
              <a:r>
                <a:rPr lang="en-GB" altLang="en-US" dirty="0">
                  <a:solidFill>
                    <a:schemeClr val="bg1"/>
                  </a:solidFill>
                </a:rPr>
                <a:t>digit on the keypad is four.</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4</a:t>
              </a:r>
            </a:p>
          </p:txBody>
        </p:sp>
      </p:grpSp>
      <p:sp>
        <p:nvSpPr>
          <p:cNvPr id="9" name="TextBox 8"/>
          <p:cNvSpPr txBox="1"/>
          <p:nvPr/>
        </p:nvSpPr>
        <p:spPr>
          <a:xfrm>
            <a:off x="624660" y="1346763"/>
            <a:ext cx="8067678" cy="369332"/>
          </a:xfrm>
          <a:prstGeom prst="rect">
            <a:avLst/>
          </a:prstGeom>
          <a:noFill/>
        </p:spPr>
        <p:txBody>
          <a:bodyPr wrap="square" rtlCol="0">
            <a:spAutoFit/>
          </a:bodyPr>
          <a:lstStyle/>
          <a:p>
            <a:pPr algn="ctr">
              <a:buFont typeface="Arial" panose="020B0604020202020204" pitchFamily="34" charset="0"/>
              <a:buNone/>
            </a:pPr>
            <a:r>
              <a:rPr lang="en-GB" altLang="en-US" dirty="0"/>
              <a:t>All these objects use either levers, pulleys or gears.</a:t>
            </a:r>
          </a:p>
        </p:txBody>
      </p:sp>
      <p:sp>
        <p:nvSpPr>
          <p:cNvPr id="10" name="TextBox 9"/>
          <p:cNvSpPr txBox="1"/>
          <p:nvPr/>
        </p:nvSpPr>
        <p:spPr>
          <a:xfrm>
            <a:off x="609595" y="4627238"/>
            <a:ext cx="7904505" cy="923330"/>
          </a:xfrm>
          <a:prstGeom prst="rect">
            <a:avLst/>
          </a:prstGeom>
          <a:noFill/>
        </p:spPr>
        <p:txBody>
          <a:bodyPr wrap="square" rtlCol="0">
            <a:spAutoFit/>
          </a:bodyPr>
          <a:lstStyle/>
          <a:p>
            <a:pPr>
              <a:lnSpc>
                <a:spcPct val="100000"/>
              </a:lnSpc>
              <a:spcBef>
                <a:spcPct val="0"/>
              </a:spcBef>
              <a:buFontTx/>
              <a:buNone/>
            </a:pPr>
            <a:r>
              <a:rPr lang="en-GB" altLang="en-US" dirty="0"/>
              <a:t>See-saws and bike brakes use levers. Flag poles and blinds use pulleys. Cranes, drills, pliers and clocks use gears.</a:t>
            </a:r>
            <a:endParaRPr lang="en-GB" altLang="en-US" sz="2800" b="1" dirty="0"/>
          </a:p>
          <a:p>
            <a:pPr>
              <a:buFont typeface="Arial" panose="020B0604020202020204" pitchFamily="34" charset="0"/>
              <a:buNone/>
            </a:pPr>
            <a:endParaRPr lang="en-GB" alt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976" y="3015857"/>
            <a:ext cx="1857998" cy="154361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329" y="3587839"/>
            <a:ext cx="1386063" cy="100551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200" y="1753763"/>
            <a:ext cx="1874497" cy="1325486"/>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58734" t="-1179" r="20499" b="71756"/>
          <a:stretch/>
        </p:blipFill>
        <p:spPr>
          <a:xfrm>
            <a:off x="5598458" y="1837194"/>
            <a:ext cx="1232749" cy="105454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088" y="1743771"/>
            <a:ext cx="2424269" cy="1407115"/>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2234" y="3427230"/>
            <a:ext cx="1003114" cy="11900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880345">
            <a:off x="6843788" y="1626856"/>
            <a:ext cx="1668130" cy="1179560"/>
          </a:xfrm>
          <a:prstGeom prst="rect">
            <a:avLst/>
          </a:prstGeom>
        </p:spPr>
      </p:pic>
      <p:grpSp>
        <p:nvGrpSpPr>
          <p:cNvPr id="21" name="Group 20"/>
          <p:cNvGrpSpPr/>
          <p:nvPr/>
        </p:nvGrpSpPr>
        <p:grpSpPr>
          <a:xfrm>
            <a:off x="7168487" y="2477480"/>
            <a:ext cx="1661814" cy="2350131"/>
            <a:chOff x="5368822" y="928520"/>
            <a:chExt cx="4315745" cy="6103311"/>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822" y="928520"/>
              <a:ext cx="4315745" cy="6103311"/>
            </a:xfrm>
            <a:prstGeom prst="rect">
              <a:avLst/>
            </a:prstGeom>
          </p:spPr>
        </p:pic>
        <p:pic>
          <p:nvPicPr>
            <p:cNvPr id="19" name="Picture 18"/>
            <p:cNvPicPr>
              <a:picLocks noChangeAspect="1"/>
            </p:cNvPicPr>
            <p:nvPr/>
          </p:nvPicPr>
          <p:blipFill rotWithShape="1">
            <a:blip r:embed="rId11" cstate="print">
              <a:extLst>
                <a:ext uri="{28A0092B-C50C-407E-A947-70E740481C1C}">
                  <a14:useLocalDpi xmlns:a14="http://schemas.microsoft.com/office/drawing/2010/main" val="0"/>
                </a:ext>
              </a:extLst>
            </a:blip>
            <a:srcRect l="51378" t="-13830" b="-2"/>
            <a:stretch/>
          </p:blipFill>
          <p:spPr>
            <a:xfrm rot="1242681">
              <a:off x="7652841" y="4304524"/>
              <a:ext cx="91258" cy="52043"/>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1" t="2" r="58847" b="-2"/>
            <a:stretch/>
          </p:blipFill>
          <p:spPr>
            <a:xfrm>
              <a:off x="7569350" y="4295062"/>
              <a:ext cx="77237" cy="45719"/>
            </a:xfrm>
            <a:prstGeom prst="rect">
              <a:avLst/>
            </a:prstGeom>
          </p:spPr>
        </p:pic>
      </p:grpSp>
      <p:sp>
        <p:nvSpPr>
          <p:cNvPr id="22" name="Rectangle 21">
            <a:hlinkClick r:id="rId12"/>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3729731"/>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70168" y="2248174"/>
            <a:ext cx="6793660" cy="2378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866072" y="3287640"/>
            <a:ext cx="1697756" cy="43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4166998" y="4186977"/>
            <a:ext cx="1697756" cy="43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4166998" y="3736093"/>
            <a:ext cx="1697756" cy="43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2469242" y="2834275"/>
            <a:ext cx="1697756" cy="4397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10</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tenth </a:t>
              </a:r>
              <a:r>
                <a:rPr lang="en-GB" altLang="en-US" dirty="0">
                  <a:solidFill>
                    <a:schemeClr val="bg1"/>
                  </a:solidFill>
                </a:rPr>
                <a:t>digit on the keypad is four.</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4</a:t>
              </a:r>
            </a:p>
          </p:txBody>
        </p:sp>
      </p:grpSp>
      <p:sp>
        <p:nvSpPr>
          <p:cNvPr id="9" name="TextBox 8"/>
          <p:cNvSpPr txBox="1"/>
          <p:nvPr/>
        </p:nvSpPr>
        <p:spPr>
          <a:xfrm>
            <a:off x="528008" y="1473201"/>
            <a:ext cx="8067678" cy="646331"/>
          </a:xfrm>
          <a:prstGeom prst="rect">
            <a:avLst/>
          </a:prstGeom>
          <a:noFill/>
        </p:spPr>
        <p:txBody>
          <a:bodyPr wrap="square" rtlCol="0">
            <a:spAutoFit/>
          </a:bodyPr>
          <a:lstStyle/>
          <a:p>
            <a:r>
              <a:rPr lang="en-GB" altLang="en-US" dirty="0"/>
              <a:t>Class 5 did an experiment to see whether the size of a parachute affects the speed in which it falls. They put their results into a table.</a:t>
            </a:r>
          </a:p>
        </p:txBody>
      </p:sp>
      <p:sp>
        <p:nvSpPr>
          <p:cNvPr id="10" name="TextBox 9"/>
          <p:cNvSpPr txBox="1"/>
          <p:nvPr/>
        </p:nvSpPr>
        <p:spPr>
          <a:xfrm>
            <a:off x="609595" y="4806579"/>
            <a:ext cx="7904505" cy="646331"/>
          </a:xfrm>
          <a:prstGeom prst="rect">
            <a:avLst/>
          </a:prstGeom>
          <a:noFill/>
        </p:spPr>
        <p:txBody>
          <a:bodyPr wrap="square" rtlCol="0">
            <a:spAutoFit/>
          </a:bodyPr>
          <a:lstStyle/>
          <a:p>
            <a:pPr>
              <a:lnSpc>
                <a:spcPct val="100000"/>
              </a:lnSpc>
              <a:spcBef>
                <a:spcPct val="0"/>
              </a:spcBef>
              <a:buFontTx/>
              <a:buNone/>
            </a:pPr>
            <a:r>
              <a:rPr lang="en-GB" altLang="en-US" dirty="0"/>
              <a:t>There are four results that look like anomalies.</a:t>
            </a:r>
            <a:endParaRPr lang="en-GB" altLang="en-US" sz="2800" b="1" dirty="0"/>
          </a:p>
          <a:p>
            <a:pPr>
              <a:buFont typeface="Arial" panose="020B0604020202020204" pitchFamily="34" charset="0"/>
              <a:buNone/>
            </a:pPr>
            <a:endParaRPr lang="en-GB" altLang="en-US" dirty="0"/>
          </a:p>
        </p:txBody>
      </p:sp>
      <p:graphicFrame>
        <p:nvGraphicFramePr>
          <p:cNvPr id="11" name="Table 10"/>
          <p:cNvGraphicFramePr>
            <a:graphicFrameLocks noGrp="1"/>
          </p:cNvGraphicFramePr>
          <p:nvPr>
            <p:extLst>
              <p:ext uri="{D42A27DB-BD31-4B8C-83A1-F6EECF244321}">
                <p14:modId xmlns:p14="http://schemas.microsoft.com/office/powerpoint/2010/main" val="726722371"/>
              </p:ext>
            </p:extLst>
          </p:nvPr>
        </p:nvGraphicFramePr>
        <p:xfrm>
          <a:off x="770168" y="2248174"/>
          <a:ext cx="6793660" cy="2384230"/>
        </p:xfrm>
        <a:graphic>
          <a:graphicData uri="http://schemas.openxmlformats.org/drawingml/2006/table">
            <a:tbl>
              <a:tblPr firstRow="1" bandRow="1">
                <a:tableStyleId>{D7AC3CCA-C797-4891-BE02-D94E43425B78}</a:tableStyleId>
              </a:tblPr>
              <a:tblGrid>
                <a:gridCol w="1698415">
                  <a:extLst>
                    <a:ext uri="{9D8B030D-6E8A-4147-A177-3AD203B41FA5}">
                      <a16:colId xmlns:a16="http://schemas.microsoft.com/office/drawing/2014/main" val="1534112642"/>
                    </a:ext>
                  </a:extLst>
                </a:gridCol>
                <a:gridCol w="1698415">
                  <a:extLst>
                    <a:ext uri="{9D8B030D-6E8A-4147-A177-3AD203B41FA5}">
                      <a16:colId xmlns:a16="http://schemas.microsoft.com/office/drawing/2014/main" val="3215523431"/>
                    </a:ext>
                  </a:extLst>
                </a:gridCol>
                <a:gridCol w="1698415">
                  <a:extLst>
                    <a:ext uri="{9D8B030D-6E8A-4147-A177-3AD203B41FA5}">
                      <a16:colId xmlns:a16="http://schemas.microsoft.com/office/drawing/2014/main" val="3763753244"/>
                    </a:ext>
                  </a:extLst>
                </a:gridCol>
                <a:gridCol w="1698415">
                  <a:extLst>
                    <a:ext uri="{9D8B030D-6E8A-4147-A177-3AD203B41FA5}">
                      <a16:colId xmlns:a16="http://schemas.microsoft.com/office/drawing/2014/main" val="675476129"/>
                    </a:ext>
                  </a:extLst>
                </a:gridCol>
              </a:tblGrid>
              <a:tr h="5662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effectLst/>
                        </a:rPr>
                        <a:t>Size of Parachute (cm)</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910" marR="93910" marT="46955" marB="46955">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effectLst/>
                        </a:rPr>
                        <a:t>1</a:t>
                      </a:r>
                      <a:r>
                        <a:rPr lang="en-GB" sz="1600" b="0" baseline="30000" dirty="0">
                          <a:solidFill>
                            <a:schemeClr val="tx1"/>
                          </a:solidFill>
                          <a:effectLst/>
                        </a:rPr>
                        <a:t>st</a:t>
                      </a:r>
                      <a:r>
                        <a:rPr lang="en-GB" sz="1600" b="0" dirty="0">
                          <a:solidFill>
                            <a:schemeClr val="tx1"/>
                          </a:solidFill>
                          <a:effectLst/>
                        </a:rPr>
                        <a:t> Drop (seconds)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910" marR="93910" marT="46955" marB="46955">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effectLst/>
                        </a:rPr>
                        <a:t>2</a:t>
                      </a:r>
                      <a:r>
                        <a:rPr lang="en-GB" sz="1600" b="0" baseline="30000" dirty="0">
                          <a:solidFill>
                            <a:schemeClr val="tx1"/>
                          </a:solidFill>
                          <a:effectLst/>
                        </a:rPr>
                        <a:t>nd</a:t>
                      </a:r>
                      <a:r>
                        <a:rPr lang="en-GB" sz="1600" b="0" dirty="0">
                          <a:solidFill>
                            <a:schemeClr val="tx1"/>
                          </a:solidFill>
                          <a:effectLst/>
                        </a:rPr>
                        <a:t> Drop (seconds)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910" marR="93910" marT="46955" marB="46955">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effectLst/>
                        </a:rPr>
                        <a:t>3</a:t>
                      </a:r>
                      <a:r>
                        <a:rPr lang="en-GB" sz="1600" b="0" baseline="30000" dirty="0">
                          <a:solidFill>
                            <a:schemeClr val="tx1"/>
                          </a:solidFill>
                          <a:effectLst/>
                        </a:rPr>
                        <a:t>rd</a:t>
                      </a:r>
                      <a:r>
                        <a:rPr lang="en-GB" sz="1600" b="0" dirty="0">
                          <a:solidFill>
                            <a:schemeClr val="tx1"/>
                          </a:solidFill>
                          <a:effectLst/>
                        </a:rPr>
                        <a:t> Drop (seconds)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910" marR="93910" marT="46955" marB="46955">
                    <a:noFill/>
                  </a:tcPr>
                </a:tc>
                <a:extLst>
                  <a:ext uri="{0D108BD9-81ED-4DB2-BD59-A6C34878D82A}">
                    <a16:rowId xmlns:a16="http://schemas.microsoft.com/office/drawing/2014/main" val="3614462632"/>
                  </a:ext>
                </a:extLst>
              </a:tr>
              <a:tr h="450660">
                <a:tc>
                  <a:txBody>
                    <a:bodyPr/>
                    <a:lstStyle/>
                    <a:p>
                      <a:pPr algn="ctr"/>
                      <a:r>
                        <a:rPr lang="en-GB" sz="1600" dirty="0"/>
                        <a:t>4 </a:t>
                      </a:r>
                      <a:r>
                        <a:rPr lang="en-GB" sz="1800" b="0" i="0" kern="1200" dirty="0">
                          <a:solidFill>
                            <a:schemeClr val="dk1"/>
                          </a:solidFill>
                          <a:effectLst/>
                          <a:latin typeface="+mn-lt"/>
                          <a:ea typeface="+mn-ea"/>
                          <a:cs typeface="+mn-cs"/>
                        </a:rPr>
                        <a:t>×</a:t>
                      </a:r>
                      <a:r>
                        <a:rPr lang="en-GB" sz="1200" dirty="0"/>
                        <a:t> </a:t>
                      </a:r>
                      <a:r>
                        <a:rPr lang="en-GB" sz="1600" dirty="0"/>
                        <a:t>4</a:t>
                      </a:r>
                    </a:p>
                  </a:txBody>
                  <a:tcPr marL="93910" marR="93910" marT="46955" marB="46955" anchor="ctr">
                    <a:noFill/>
                  </a:tcPr>
                </a:tc>
                <a:tc>
                  <a:txBody>
                    <a:bodyPr/>
                    <a:lstStyle/>
                    <a:p>
                      <a:pPr algn="ctr"/>
                      <a:r>
                        <a:rPr lang="en-GB" sz="1600" dirty="0"/>
                        <a:t>8.23</a:t>
                      </a:r>
                    </a:p>
                  </a:txBody>
                  <a:tcPr marL="93910" marR="93910" marT="46955" marB="46955" anchor="ctr">
                    <a:noFill/>
                  </a:tcPr>
                </a:tc>
                <a:tc>
                  <a:txBody>
                    <a:bodyPr/>
                    <a:lstStyle/>
                    <a:p>
                      <a:pPr algn="ctr"/>
                      <a:r>
                        <a:rPr lang="en-GB" sz="1600" dirty="0"/>
                        <a:t>1.25</a:t>
                      </a:r>
                    </a:p>
                  </a:txBody>
                  <a:tcPr marL="93910" marR="93910" marT="46955" marB="46955" anchor="ctr">
                    <a:noFill/>
                  </a:tcPr>
                </a:tc>
                <a:tc>
                  <a:txBody>
                    <a:bodyPr/>
                    <a:lstStyle/>
                    <a:p>
                      <a:pPr algn="ctr"/>
                      <a:r>
                        <a:rPr lang="en-GB" sz="1600" dirty="0"/>
                        <a:t>1.29</a:t>
                      </a:r>
                    </a:p>
                  </a:txBody>
                  <a:tcPr marL="93910" marR="93910" marT="46955" marB="46955" anchor="ctr">
                    <a:noFill/>
                  </a:tcPr>
                </a:tc>
                <a:extLst>
                  <a:ext uri="{0D108BD9-81ED-4DB2-BD59-A6C34878D82A}">
                    <a16:rowId xmlns:a16="http://schemas.microsoft.com/office/drawing/2014/main" val="3087561748"/>
                  </a:ext>
                </a:extLst>
              </a:tr>
              <a:tr h="450660">
                <a:tc>
                  <a:txBody>
                    <a:bodyPr/>
                    <a:lstStyle/>
                    <a:p>
                      <a:pPr algn="ctr"/>
                      <a:r>
                        <a:rPr lang="en-GB" sz="1600" dirty="0"/>
                        <a:t>8 </a:t>
                      </a:r>
                      <a:r>
                        <a:rPr lang="en-GB" sz="1800" b="0" i="0" kern="1200" dirty="0">
                          <a:solidFill>
                            <a:schemeClr val="dk1"/>
                          </a:solidFill>
                          <a:effectLst/>
                          <a:latin typeface="+mn-lt"/>
                          <a:ea typeface="+mn-ea"/>
                          <a:cs typeface="+mn-cs"/>
                        </a:rPr>
                        <a:t>× </a:t>
                      </a:r>
                      <a:r>
                        <a:rPr lang="en-GB" sz="1600" dirty="0"/>
                        <a:t>8</a:t>
                      </a:r>
                    </a:p>
                  </a:txBody>
                  <a:tcPr marL="93910" marR="93910" marT="46955" marB="46955" anchor="ctr">
                    <a:noFill/>
                  </a:tcPr>
                </a:tc>
                <a:tc>
                  <a:txBody>
                    <a:bodyPr/>
                    <a:lstStyle/>
                    <a:p>
                      <a:pPr algn="ctr"/>
                      <a:r>
                        <a:rPr lang="en-GB" sz="1600" dirty="0"/>
                        <a:t>2.5</a:t>
                      </a:r>
                    </a:p>
                  </a:txBody>
                  <a:tcPr marL="93910" marR="93910" marT="46955" marB="46955" anchor="ctr">
                    <a:noFill/>
                  </a:tcPr>
                </a:tc>
                <a:tc>
                  <a:txBody>
                    <a:bodyPr/>
                    <a:lstStyle/>
                    <a:p>
                      <a:pPr algn="ctr"/>
                      <a:r>
                        <a:rPr lang="en-GB" sz="1600" dirty="0"/>
                        <a:t>2.66</a:t>
                      </a:r>
                    </a:p>
                  </a:txBody>
                  <a:tcPr marL="93910" marR="93910" marT="46955" marB="46955" anchor="ctr">
                    <a:noFill/>
                  </a:tcPr>
                </a:tc>
                <a:tc>
                  <a:txBody>
                    <a:bodyPr/>
                    <a:lstStyle/>
                    <a:p>
                      <a:pPr algn="ctr"/>
                      <a:r>
                        <a:rPr lang="en-GB" sz="1600" dirty="0"/>
                        <a:t>5.08</a:t>
                      </a:r>
                    </a:p>
                  </a:txBody>
                  <a:tcPr marL="93910" marR="93910" marT="46955" marB="46955" anchor="ctr">
                    <a:noFill/>
                  </a:tcPr>
                </a:tc>
                <a:extLst>
                  <a:ext uri="{0D108BD9-81ED-4DB2-BD59-A6C34878D82A}">
                    <a16:rowId xmlns:a16="http://schemas.microsoft.com/office/drawing/2014/main" val="4291730147"/>
                  </a:ext>
                </a:extLst>
              </a:tr>
              <a:tr h="450660">
                <a:tc>
                  <a:txBody>
                    <a:bodyPr/>
                    <a:lstStyle/>
                    <a:p>
                      <a:pPr algn="ctr"/>
                      <a:r>
                        <a:rPr lang="en-GB" sz="1600" dirty="0"/>
                        <a:t>16 </a:t>
                      </a:r>
                      <a:r>
                        <a:rPr lang="en-GB" sz="1800" b="0" i="0" kern="1200" dirty="0">
                          <a:solidFill>
                            <a:schemeClr val="dk1"/>
                          </a:solidFill>
                          <a:effectLst/>
                          <a:latin typeface="+mn-lt"/>
                          <a:ea typeface="+mn-ea"/>
                          <a:cs typeface="+mn-cs"/>
                        </a:rPr>
                        <a:t>× </a:t>
                      </a:r>
                      <a:r>
                        <a:rPr lang="en-GB" sz="1600" dirty="0"/>
                        <a:t>16</a:t>
                      </a:r>
                    </a:p>
                  </a:txBody>
                  <a:tcPr marL="93910" marR="93910" marT="46955" marB="46955" anchor="ctr">
                    <a:noFill/>
                  </a:tcPr>
                </a:tc>
                <a:tc>
                  <a:txBody>
                    <a:bodyPr/>
                    <a:lstStyle/>
                    <a:p>
                      <a:pPr algn="ctr"/>
                      <a:r>
                        <a:rPr lang="en-GB" sz="1600" dirty="0"/>
                        <a:t>3.32</a:t>
                      </a:r>
                    </a:p>
                  </a:txBody>
                  <a:tcPr marL="93910" marR="93910" marT="46955" marB="46955" anchor="ctr">
                    <a:noFill/>
                  </a:tcPr>
                </a:tc>
                <a:tc>
                  <a:txBody>
                    <a:bodyPr/>
                    <a:lstStyle/>
                    <a:p>
                      <a:pPr algn="ctr"/>
                      <a:r>
                        <a:rPr lang="en-GB" sz="1600" dirty="0"/>
                        <a:t>1.56</a:t>
                      </a:r>
                    </a:p>
                  </a:txBody>
                  <a:tcPr marL="93910" marR="93910" marT="46955" marB="46955" anchor="ctr">
                    <a:noFill/>
                  </a:tcPr>
                </a:tc>
                <a:tc>
                  <a:txBody>
                    <a:bodyPr/>
                    <a:lstStyle/>
                    <a:p>
                      <a:pPr algn="ctr"/>
                      <a:r>
                        <a:rPr lang="en-GB" sz="1600" dirty="0"/>
                        <a:t>3.4</a:t>
                      </a:r>
                    </a:p>
                  </a:txBody>
                  <a:tcPr marL="93910" marR="93910" marT="46955" marB="46955" anchor="ctr">
                    <a:noFill/>
                  </a:tcPr>
                </a:tc>
                <a:extLst>
                  <a:ext uri="{0D108BD9-81ED-4DB2-BD59-A6C34878D82A}">
                    <a16:rowId xmlns:a16="http://schemas.microsoft.com/office/drawing/2014/main" val="3825836709"/>
                  </a:ext>
                </a:extLst>
              </a:tr>
              <a:tr h="450660">
                <a:tc>
                  <a:txBody>
                    <a:bodyPr/>
                    <a:lstStyle/>
                    <a:p>
                      <a:pPr algn="ctr"/>
                      <a:r>
                        <a:rPr lang="en-GB" sz="1600"/>
                        <a:t>32 </a:t>
                      </a:r>
                      <a:r>
                        <a:rPr lang="en-GB" sz="1800" b="0" i="0" kern="1200">
                          <a:solidFill>
                            <a:schemeClr val="dk1"/>
                          </a:solidFill>
                          <a:effectLst/>
                          <a:latin typeface="+mn-lt"/>
                          <a:ea typeface="+mn-ea"/>
                          <a:cs typeface="+mn-cs"/>
                        </a:rPr>
                        <a:t>× </a:t>
                      </a:r>
                      <a:r>
                        <a:rPr lang="en-GB" sz="1600"/>
                        <a:t>32</a:t>
                      </a:r>
                      <a:endParaRPr lang="en-GB" sz="1600" dirty="0"/>
                    </a:p>
                  </a:txBody>
                  <a:tcPr marL="93910" marR="93910" marT="46955" marB="46955" anchor="ctr">
                    <a:noFill/>
                  </a:tcPr>
                </a:tc>
                <a:tc>
                  <a:txBody>
                    <a:bodyPr/>
                    <a:lstStyle/>
                    <a:p>
                      <a:pPr algn="ctr"/>
                      <a:r>
                        <a:rPr lang="en-GB" sz="1600" dirty="0"/>
                        <a:t>4.41</a:t>
                      </a:r>
                    </a:p>
                  </a:txBody>
                  <a:tcPr marL="93910" marR="93910" marT="46955" marB="46955" anchor="ctr">
                    <a:noFill/>
                  </a:tcPr>
                </a:tc>
                <a:tc>
                  <a:txBody>
                    <a:bodyPr/>
                    <a:lstStyle/>
                    <a:p>
                      <a:pPr algn="ctr"/>
                      <a:r>
                        <a:rPr lang="en-GB" sz="1600" dirty="0"/>
                        <a:t>7.43</a:t>
                      </a:r>
                    </a:p>
                  </a:txBody>
                  <a:tcPr marL="93910" marR="93910" marT="46955" marB="46955" anchor="ctr">
                    <a:noFill/>
                  </a:tcPr>
                </a:tc>
                <a:tc>
                  <a:txBody>
                    <a:bodyPr/>
                    <a:lstStyle/>
                    <a:p>
                      <a:pPr algn="ctr"/>
                      <a:r>
                        <a:rPr lang="en-GB" sz="1600" dirty="0"/>
                        <a:t>4.58</a:t>
                      </a:r>
                    </a:p>
                  </a:txBody>
                  <a:tcPr marL="93910" marR="93910" marT="46955" marB="46955" anchor="ctr">
                    <a:noFill/>
                  </a:tcPr>
                </a:tc>
                <a:extLst>
                  <a:ext uri="{0D108BD9-81ED-4DB2-BD59-A6C34878D82A}">
                    <a16:rowId xmlns:a16="http://schemas.microsoft.com/office/drawing/2014/main" val="3135335099"/>
                  </a:ext>
                </a:extLst>
              </a:tr>
            </a:tbl>
          </a:graphicData>
        </a:graphic>
      </p:graphicFrame>
      <p:sp>
        <p:nvSpPr>
          <p:cNvPr id="18" name="Rectangle 17">
            <a:hlinkClick r:id="rId3"/>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575"/>
          <a:stretch/>
        </p:blipFill>
        <p:spPr>
          <a:xfrm>
            <a:off x="7056983" y="3355596"/>
            <a:ext cx="1538704" cy="1969272"/>
          </a:xfrm>
          <a:prstGeom prst="rect">
            <a:avLst/>
          </a:prstGeom>
        </p:spPr>
      </p:pic>
    </p:spTree>
    <p:extLst>
      <p:ext uri="{BB962C8B-B14F-4D97-AF65-F5344CB8AC3E}">
        <p14:creationId xmlns:p14="http://schemas.microsoft.com/office/powerpoint/2010/main" val="1390022330"/>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3" grpId="0" animBg="1"/>
      <p:bldP spid="12"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a:t>
            </a:r>
            <a:endParaRPr lang="en-GB" sz="3600" dirty="0">
              <a:solidFill>
                <a:srgbClr val="00649C"/>
              </a:solidFill>
              <a:latin typeface="+mn-lt"/>
            </a:endParaRPr>
          </a:p>
        </p:txBody>
      </p:sp>
      <p:sp>
        <p:nvSpPr>
          <p:cNvPr id="4" name="TextBox 3"/>
          <p:cNvSpPr txBox="1"/>
          <p:nvPr/>
        </p:nvSpPr>
        <p:spPr>
          <a:xfrm>
            <a:off x="707542" y="1597026"/>
            <a:ext cx="7719386" cy="646331"/>
          </a:xfrm>
          <a:prstGeom prst="rect">
            <a:avLst/>
          </a:prstGeom>
          <a:noFill/>
        </p:spPr>
        <p:txBody>
          <a:bodyPr wrap="square" rtlCol="0">
            <a:spAutoFit/>
          </a:bodyPr>
          <a:lstStyle/>
          <a:p>
            <a:pPr algn="ctr">
              <a:lnSpc>
                <a:spcPct val="100000"/>
              </a:lnSpc>
              <a:spcBef>
                <a:spcPct val="0"/>
              </a:spcBef>
              <a:buFontTx/>
              <a:buNone/>
            </a:pPr>
            <a:r>
              <a:rPr lang="en-GB" altLang="en-US" dirty="0"/>
              <a:t>Now you’ve solved all the clues, it’s time to enter the code into the keypad and escape the wind tunnel!</a:t>
            </a:r>
            <a:endParaRPr lang="en-GB" altLang="en-US" b="1" dirty="0"/>
          </a:p>
        </p:txBody>
      </p:sp>
      <p:grpSp>
        <p:nvGrpSpPr>
          <p:cNvPr id="5" name="Group 4"/>
          <p:cNvGrpSpPr/>
          <p:nvPr/>
        </p:nvGrpSpPr>
        <p:grpSpPr>
          <a:xfrm>
            <a:off x="909564" y="2447925"/>
            <a:ext cx="7640638" cy="2922588"/>
            <a:chOff x="909564" y="2447925"/>
            <a:chExt cx="7640638" cy="2922588"/>
          </a:xfrm>
        </p:grpSpPr>
        <p:sp>
          <p:nvSpPr>
            <p:cNvPr id="6" name="Rounded Rectangle 5"/>
            <p:cNvSpPr/>
            <p:nvPr/>
          </p:nvSpPr>
          <p:spPr>
            <a:xfrm>
              <a:off x="909564" y="2528887"/>
              <a:ext cx="6662738" cy="266065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6352" y="2447925"/>
              <a:ext cx="979488"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3"/>
            <p:cNvSpPr>
              <a:spLocks noChangeArrowheads="1"/>
            </p:cNvSpPr>
            <p:nvPr/>
          </p:nvSpPr>
          <p:spPr bwMode="auto">
            <a:xfrm>
              <a:off x="1155782" y="330993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1</a:t>
              </a:r>
            </a:p>
          </p:txBody>
        </p:sp>
        <p:sp>
          <p:nvSpPr>
            <p:cNvPr id="9" name="Rectangle 24"/>
            <p:cNvSpPr>
              <a:spLocks noChangeArrowheads="1"/>
            </p:cNvSpPr>
            <p:nvPr/>
          </p:nvSpPr>
          <p:spPr bwMode="auto">
            <a:xfrm>
              <a:off x="1713787" y="3309938"/>
              <a:ext cx="5918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2</a:t>
              </a:r>
            </a:p>
          </p:txBody>
        </p:sp>
        <p:sp>
          <p:nvSpPr>
            <p:cNvPr id="10" name="Rectangle 25"/>
            <p:cNvSpPr>
              <a:spLocks noChangeArrowheads="1"/>
            </p:cNvSpPr>
            <p:nvPr/>
          </p:nvSpPr>
          <p:spPr bwMode="auto">
            <a:xfrm>
              <a:off x="2271794" y="330993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3</a:t>
              </a:r>
            </a:p>
          </p:txBody>
        </p:sp>
        <p:sp>
          <p:nvSpPr>
            <p:cNvPr id="11" name="Rectangle 26"/>
            <p:cNvSpPr>
              <a:spLocks noChangeArrowheads="1"/>
            </p:cNvSpPr>
            <p:nvPr/>
          </p:nvSpPr>
          <p:spPr bwMode="auto">
            <a:xfrm>
              <a:off x="2829800" y="3309938"/>
              <a:ext cx="5918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4</a:t>
              </a:r>
            </a:p>
          </p:txBody>
        </p:sp>
        <p:sp>
          <p:nvSpPr>
            <p:cNvPr id="12" name="Rectangle 27"/>
            <p:cNvSpPr>
              <a:spLocks noChangeArrowheads="1"/>
            </p:cNvSpPr>
            <p:nvPr/>
          </p:nvSpPr>
          <p:spPr bwMode="auto">
            <a:xfrm>
              <a:off x="3387807" y="330993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5</a:t>
              </a:r>
            </a:p>
          </p:txBody>
        </p:sp>
        <p:sp>
          <p:nvSpPr>
            <p:cNvPr id="13" name="Rectangle 28"/>
            <p:cNvSpPr>
              <a:spLocks noChangeArrowheads="1"/>
            </p:cNvSpPr>
            <p:nvPr/>
          </p:nvSpPr>
          <p:spPr bwMode="auto">
            <a:xfrm>
              <a:off x="3945019" y="330993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6</a:t>
              </a:r>
            </a:p>
          </p:txBody>
        </p:sp>
        <p:sp>
          <p:nvSpPr>
            <p:cNvPr id="14" name="1">
              <a:extLst/>
            </p:cNvPr>
            <p:cNvSpPr/>
            <p:nvPr/>
          </p:nvSpPr>
          <p:spPr bwMode="auto">
            <a:xfrm>
              <a:off x="1239765" y="385445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15" name="1">
              <a:extLst/>
            </p:cNvPr>
            <p:cNvSpPr/>
            <p:nvPr/>
          </p:nvSpPr>
          <p:spPr bwMode="auto">
            <a:xfrm>
              <a:off x="1796977" y="3860800"/>
              <a:ext cx="407988"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16" name="1">
              <a:extLst/>
            </p:cNvPr>
            <p:cNvSpPr/>
            <p:nvPr/>
          </p:nvSpPr>
          <p:spPr bwMode="auto">
            <a:xfrm>
              <a:off x="2357365" y="3859212"/>
              <a:ext cx="407987"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a:t>
              </a:r>
            </a:p>
          </p:txBody>
        </p:sp>
        <p:sp>
          <p:nvSpPr>
            <p:cNvPr id="17" name="1">
              <a:extLst/>
            </p:cNvPr>
            <p:cNvSpPr/>
            <p:nvPr/>
          </p:nvSpPr>
          <p:spPr bwMode="auto">
            <a:xfrm>
              <a:off x="2916165" y="3859214"/>
              <a:ext cx="407987"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sp>
          <p:nvSpPr>
            <p:cNvPr id="18" name="1">
              <a:extLst/>
            </p:cNvPr>
            <p:cNvSpPr/>
            <p:nvPr/>
          </p:nvSpPr>
          <p:spPr bwMode="auto">
            <a:xfrm>
              <a:off x="3470202" y="3859212"/>
              <a:ext cx="407988"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sp>
          <p:nvSpPr>
            <p:cNvPr id="19" name="1">
              <a:extLst/>
            </p:cNvPr>
            <p:cNvSpPr/>
            <p:nvPr/>
          </p:nvSpPr>
          <p:spPr bwMode="auto">
            <a:xfrm>
              <a:off x="3994077" y="3859214"/>
              <a:ext cx="407988"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grpSp>
          <p:nvGrpSpPr>
            <p:cNvPr id="20" name="Group 6"/>
            <p:cNvGrpSpPr>
              <a:grpSpLocks/>
            </p:cNvGrpSpPr>
            <p:nvPr/>
          </p:nvGrpSpPr>
          <p:grpSpPr bwMode="auto">
            <a:xfrm>
              <a:off x="7129390" y="4584700"/>
              <a:ext cx="1420812" cy="558800"/>
              <a:chOff x="7474137" y="4643067"/>
              <a:chExt cx="1420995" cy="559063"/>
            </a:xfrm>
          </p:grpSpPr>
          <p:sp>
            <p:nvSpPr>
              <p:cNvPr id="29" name="Oval 28"/>
              <p:cNvSpPr/>
              <p:nvPr/>
            </p:nvSpPr>
            <p:spPr>
              <a:xfrm>
                <a:off x="7513829" y="4643067"/>
                <a:ext cx="558872" cy="55906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TextBox 5"/>
              <p:cNvSpPr txBox="1">
                <a:spLocks noChangeArrowheads="1"/>
              </p:cNvSpPr>
              <p:nvPr/>
            </p:nvSpPr>
            <p:spPr bwMode="auto">
              <a:xfrm>
                <a:off x="7474137" y="4776418"/>
                <a:ext cx="1420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FontTx/>
                  <a:buNone/>
                </a:pPr>
                <a:r>
                  <a:rPr lang="en-GB" altLang="en-US" sz="1200">
                    <a:solidFill>
                      <a:schemeClr val="bg1"/>
                    </a:solidFill>
                  </a:rPr>
                  <a:t>unlock</a:t>
                </a:r>
              </a:p>
            </p:txBody>
          </p:sp>
        </p:grpSp>
        <p:sp>
          <p:nvSpPr>
            <p:cNvPr id="21" name="Rectangle 26"/>
            <p:cNvSpPr>
              <a:spLocks noChangeArrowheads="1"/>
            </p:cNvSpPr>
            <p:nvPr/>
          </p:nvSpPr>
          <p:spPr bwMode="auto">
            <a:xfrm>
              <a:off x="4488737" y="3303588"/>
              <a:ext cx="5918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7</a:t>
              </a:r>
            </a:p>
          </p:txBody>
        </p:sp>
        <p:sp>
          <p:nvSpPr>
            <p:cNvPr id="22" name="Rectangle 27"/>
            <p:cNvSpPr>
              <a:spLocks noChangeArrowheads="1"/>
            </p:cNvSpPr>
            <p:nvPr/>
          </p:nvSpPr>
          <p:spPr bwMode="auto">
            <a:xfrm>
              <a:off x="5046744" y="330358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8</a:t>
              </a:r>
            </a:p>
          </p:txBody>
        </p:sp>
        <p:sp>
          <p:nvSpPr>
            <p:cNvPr id="23" name="Rectangle 28"/>
            <p:cNvSpPr>
              <a:spLocks noChangeArrowheads="1"/>
            </p:cNvSpPr>
            <p:nvPr/>
          </p:nvSpPr>
          <p:spPr bwMode="auto">
            <a:xfrm>
              <a:off x="5603957" y="330358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9</a:t>
              </a:r>
            </a:p>
          </p:txBody>
        </p:sp>
        <p:sp>
          <p:nvSpPr>
            <p:cNvPr id="24" name="1">
              <a:extLst/>
            </p:cNvPr>
            <p:cNvSpPr/>
            <p:nvPr/>
          </p:nvSpPr>
          <p:spPr bwMode="auto">
            <a:xfrm>
              <a:off x="4575102" y="3852864"/>
              <a:ext cx="407988"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sp>
          <p:nvSpPr>
            <p:cNvPr id="25" name="1">
              <a:extLst/>
            </p:cNvPr>
            <p:cNvSpPr/>
            <p:nvPr/>
          </p:nvSpPr>
          <p:spPr bwMode="auto">
            <a:xfrm>
              <a:off x="5127552" y="3852864"/>
              <a:ext cx="407988"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sp>
          <p:nvSpPr>
            <p:cNvPr id="26" name="1">
              <a:extLst/>
            </p:cNvPr>
            <p:cNvSpPr/>
            <p:nvPr/>
          </p:nvSpPr>
          <p:spPr bwMode="auto">
            <a:xfrm>
              <a:off x="5653015" y="3852864"/>
              <a:ext cx="407987"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sp>
          <p:nvSpPr>
            <p:cNvPr id="27" name="Rectangle 28"/>
            <p:cNvSpPr>
              <a:spLocks noChangeArrowheads="1"/>
            </p:cNvSpPr>
            <p:nvPr/>
          </p:nvSpPr>
          <p:spPr bwMode="auto">
            <a:xfrm>
              <a:off x="6168958" y="3303588"/>
              <a:ext cx="5918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b="1" dirty="0">
                  <a:solidFill>
                    <a:schemeClr val="tx1"/>
                  </a:solidFill>
                  <a:ea typeface="Sassoon Infant Rg" panose="02000503030000020003" pitchFamily="50" charset="0"/>
                  <a:cs typeface="Sassoon Infant Rg" panose="02000503030000020003" pitchFamily="50" charset="0"/>
                </a:rPr>
                <a:t>Digit</a:t>
              </a:r>
              <a:br>
                <a:rPr lang="en-GB" altLang="en-US" sz="1400" b="1" dirty="0">
                  <a:solidFill>
                    <a:schemeClr val="tx1"/>
                  </a:solidFill>
                  <a:ea typeface="Sassoon Infant Rg" panose="02000503030000020003" pitchFamily="50" charset="0"/>
                  <a:cs typeface="Sassoon Infant Rg" panose="02000503030000020003" pitchFamily="50" charset="0"/>
                </a:rPr>
              </a:br>
              <a:r>
                <a:rPr lang="en-GB" altLang="en-US" sz="1400" b="1" dirty="0">
                  <a:solidFill>
                    <a:schemeClr val="tx1"/>
                  </a:solidFill>
                  <a:ea typeface="Sassoon Infant Rg" panose="02000503030000020003" pitchFamily="50" charset="0"/>
                  <a:cs typeface="Sassoon Infant Rg" panose="02000503030000020003" pitchFamily="50" charset="0"/>
                </a:rPr>
                <a:t>10</a:t>
              </a:r>
            </a:p>
          </p:txBody>
        </p:sp>
        <p:sp>
          <p:nvSpPr>
            <p:cNvPr id="28" name="1">
              <a:extLst/>
            </p:cNvPr>
            <p:cNvSpPr/>
            <p:nvPr/>
          </p:nvSpPr>
          <p:spPr bwMode="auto">
            <a:xfrm>
              <a:off x="6249915" y="3852864"/>
              <a:ext cx="407987" cy="579437"/>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50000"/>
                </a:lnSpc>
                <a:defRPr/>
              </a:pPr>
              <a:r>
                <a:rPr lang="en-GB" sz="2400" b="1" dirty="0">
                  <a:solidFill>
                    <a:schemeClr val="tx1"/>
                  </a:solidFill>
                </a:rPr>
                <a:t>?</a:t>
              </a:r>
            </a:p>
            <a:p>
              <a:pPr algn="ctr" eaLnBrk="1" fontAlgn="auto" hangingPunct="1">
                <a:spcBef>
                  <a:spcPts val="0"/>
                </a:spcBef>
                <a:spcAft>
                  <a:spcPts val="0"/>
                </a:spcAft>
                <a:defRPr/>
              </a:pPr>
              <a:endParaRPr lang="en-GB" dirty="0"/>
            </a:p>
          </p:txBody>
        </p:sp>
      </p:grpSp>
      <p:sp>
        <p:nvSpPr>
          <p:cNvPr id="31" name="Rectangle 24"/>
          <p:cNvSpPr>
            <a:spLocks noChangeArrowheads="1"/>
          </p:cNvSpPr>
          <p:nvPr/>
        </p:nvSpPr>
        <p:spPr bwMode="auto">
          <a:xfrm>
            <a:off x="3498573" y="3902708"/>
            <a:ext cx="358171" cy="492443"/>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8</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2" name="Rectangle 24"/>
          <p:cNvSpPr>
            <a:spLocks noChangeArrowheads="1"/>
          </p:cNvSpPr>
          <p:nvPr/>
        </p:nvSpPr>
        <p:spPr bwMode="auto">
          <a:xfrm>
            <a:off x="4011595" y="3909078"/>
            <a:ext cx="378630"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4</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3" name="Rectangle 24"/>
          <p:cNvSpPr>
            <a:spLocks noChangeArrowheads="1"/>
          </p:cNvSpPr>
          <p:nvPr/>
        </p:nvSpPr>
        <p:spPr bwMode="auto">
          <a:xfrm>
            <a:off x="4613443" y="3908425"/>
            <a:ext cx="322524"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1</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4" name="Rectangle 24"/>
          <p:cNvSpPr>
            <a:spLocks noChangeArrowheads="1"/>
          </p:cNvSpPr>
          <p:nvPr/>
        </p:nvSpPr>
        <p:spPr bwMode="auto">
          <a:xfrm>
            <a:off x="5169573" y="3901479"/>
            <a:ext cx="319237" cy="492443"/>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3</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5" name="Rectangle 24"/>
          <p:cNvSpPr>
            <a:spLocks noChangeArrowheads="1"/>
          </p:cNvSpPr>
          <p:nvPr/>
        </p:nvSpPr>
        <p:spPr bwMode="auto">
          <a:xfrm>
            <a:off x="5667867" y="3893527"/>
            <a:ext cx="378630"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4</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6" name="Rectangle 24"/>
          <p:cNvSpPr>
            <a:spLocks noChangeArrowheads="1"/>
          </p:cNvSpPr>
          <p:nvPr/>
        </p:nvSpPr>
        <p:spPr bwMode="auto">
          <a:xfrm>
            <a:off x="6267047" y="3908425"/>
            <a:ext cx="378630"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4</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7" name="Rectangle 24"/>
          <p:cNvSpPr>
            <a:spLocks noChangeArrowheads="1"/>
          </p:cNvSpPr>
          <p:nvPr/>
        </p:nvSpPr>
        <p:spPr bwMode="auto">
          <a:xfrm>
            <a:off x="1247716" y="3893886"/>
            <a:ext cx="389421" cy="492443"/>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1</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8" name="Rectangle 24"/>
          <p:cNvSpPr>
            <a:spLocks noChangeArrowheads="1"/>
          </p:cNvSpPr>
          <p:nvPr/>
        </p:nvSpPr>
        <p:spPr bwMode="auto">
          <a:xfrm>
            <a:off x="1825260" y="3906311"/>
            <a:ext cx="352982"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7</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39" name="Rectangle 24"/>
          <p:cNvSpPr>
            <a:spLocks noChangeArrowheads="1"/>
          </p:cNvSpPr>
          <p:nvPr/>
        </p:nvSpPr>
        <p:spPr bwMode="auto">
          <a:xfrm>
            <a:off x="2382792" y="3909079"/>
            <a:ext cx="357790"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3</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40" name="Rectangle 24"/>
          <p:cNvSpPr>
            <a:spLocks noChangeArrowheads="1"/>
          </p:cNvSpPr>
          <p:nvPr/>
        </p:nvSpPr>
        <p:spPr bwMode="auto">
          <a:xfrm>
            <a:off x="2935528" y="3909078"/>
            <a:ext cx="360996" cy="492443"/>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600" b="1" dirty="0">
                <a:solidFill>
                  <a:srgbClr val="00649C"/>
                </a:solidFill>
                <a:ea typeface="Sassoon Infant Rg" panose="02000503030000020003" pitchFamily="50" charset="0"/>
                <a:cs typeface="Sassoon Infant Rg" panose="02000503030000020003" pitchFamily="50" charset="0"/>
              </a:rPr>
              <a:t>2</a:t>
            </a:r>
            <a:endParaRPr lang="en-GB" altLang="en-US" dirty="0">
              <a:solidFill>
                <a:srgbClr val="00649C"/>
              </a:solidFill>
              <a:ea typeface="Sassoon Infant Rg" panose="02000503030000020003" pitchFamily="50" charset="0"/>
              <a:cs typeface="Sassoon Infant Rg" panose="02000503030000020003" pitchFamily="50" charset="0"/>
            </a:endParaRPr>
          </a:p>
        </p:txBody>
      </p:sp>
      <p:sp>
        <p:nvSpPr>
          <p:cNvPr id="41" name="Rectangle 40">
            <a:hlinkClick r:id="rId3"/>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7930962"/>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249"/>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5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5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25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5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5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25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25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25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8530206" y="6149130"/>
            <a:ext cx="613794" cy="708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p:cNvPr>
          <p:cNvSpPr/>
          <p:nvPr/>
        </p:nvSpPr>
        <p:spPr>
          <a:xfrm>
            <a:off x="4092430" y="3031221"/>
            <a:ext cx="1108744" cy="936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a:t>
            </a:r>
            <a:endParaRPr lang="en-GB" sz="3600" dirty="0">
              <a:solidFill>
                <a:srgbClr val="00649C"/>
              </a:solidFill>
              <a:latin typeface="+mn-lt"/>
            </a:endParaRPr>
          </a:p>
        </p:txBody>
      </p:sp>
      <p:sp>
        <p:nvSpPr>
          <p:cNvPr id="15" name="Rectangle 14"/>
          <p:cNvSpPr/>
          <p:nvPr/>
        </p:nvSpPr>
        <p:spPr>
          <a:xfrm>
            <a:off x="755650" y="1513946"/>
            <a:ext cx="7632700" cy="1384995"/>
          </a:xfrm>
          <a:prstGeom prst="rect">
            <a:avLst/>
          </a:prstGeom>
        </p:spPr>
        <p:txBody>
          <a:bodyPr wrap="square" lIns="0" tIns="0" rIns="0" bIns="0">
            <a:spAutoFit/>
          </a:bodyPr>
          <a:lstStyle/>
          <a:p>
            <a:pPr>
              <a:spcBef>
                <a:spcPct val="0"/>
              </a:spcBef>
            </a:pPr>
            <a:r>
              <a:rPr lang="en-GB" altLang="en-US" dirty="0"/>
              <a:t>It is your brother’s 16</a:t>
            </a:r>
            <a:r>
              <a:rPr lang="en-GB" altLang="en-US" baseline="30000" dirty="0"/>
              <a:t>th</a:t>
            </a:r>
            <a:r>
              <a:rPr lang="en-GB" altLang="en-US" dirty="0"/>
              <a:t> birthday. To celebrate, he has chosen to go indoor skydiving. Indoor skydiving is where people go inside a huge vertical wind tunnel. Gusts of wind, powerful enough to lift people off their feet, are blasted into the wind tunnel. It makes people look as if they have jumped from an aeroplane and are gliding through the sky.</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2204" t="-2794" r="-14111" b="-3307"/>
          <a:stretch/>
        </p:blipFill>
        <p:spPr>
          <a:xfrm>
            <a:off x="-975510" y="1513946"/>
            <a:ext cx="841708" cy="3088566"/>
          </a:xfrm>
          <a:prstGeom prst="rect">
            <a:avLst/>
          </a:prstGeom>
          <a:solidFill>
            <a:schemeClr val="bg1"/>
          </a:solidFill>
          <a:ln>
            <a:solidFill>
              <a:schemeClr val="tx1"/>
            </a:solidFill>
          </a:ln>
        </p:spPr>
      </p:pic>
      <p:sp>
        <p:nvSpPr>
          <p:cNvPr id="18" name="Rectangle 17"/>
          <p:cNvSpPr/>
          <p:nvPr/>
        </p:nvSpPr>
        <p:spPr>
          <a:xfrm>
            <a:off x="750884" y="3032681"/>
            <a:ext cx="7730385" cy="1107996"/>
          </a:xfrm>
          <a:prstGeom prst="rect">
            <a:avLst/>
          </a:prstGeom>
        </p:spPr>
        <p:txBody>
          <a:bodyPr wrap="square" lIns="0" tIns="0" rIns="0" bIns="0">
            <a:spAutoFit/>
          </a:bodyPr>
          <a:lstStyle/>
          <a:p>
            <a:pPr>
              <a:spcBef>
                <a:spcPct val="0"/>
              </a:spcBef>
            </a:pPr>
            <a:r>
              <a:rPr lang="en-GB" altLang="en-US" dirty="0"/>
              <a:t>Your brother dons his jumpsuit, helmet and goggles. Before the wind is turned on, you go in to wish him luck. Suddenly, you hear a deafening siren. </a:t>
            </a:r>
            <a:r>
              <a:rPr lang="en-GB" dirty="0"/>
              <a:t>A loud computerised voice says "Countdown initiated.” </a:t>
            </a:r>
            <a:r>
              <a:rPr lang="en-GB" altLang="en-US" dirty="0"/>
              <a:t>You turn around to see the door slam shut.</a:t>
            </a:r>
          </a:p>
        </p:txBody>
      </p:sp>
      <p:sp>
        <p:nvSpPr>
          <p:cNvPr id="19" name="Rectangle 18"/>
          <p:cNvSpPr/>
          <p:nvPr/>
        </p:nvSpPr>
        <p:spPr>
          <a:xfrm>
            <a:off x="750884" y="4416857"/>
            <a:ext cx="3740363" cy="1107996"/>
          </a:xfrm>
          <a:prstGeom prst="rect">
            <a:avLst/>
          </a:prstGeom>
        </p:spPr>
        <p:txBody>
          <a:bodyPr wrap="square" lIns="0" tIns="0" rIns="0" bIns="0">
            <a:spAutoFit/>
          </a:bodyPr>
          <a:lstStyle/>
          <a:p>
            <a:pPr>
              <a:spcBef>
                <a:spcPct val="0"/>
              </a:spcBef>
            </a:pPr>
            <a:r>
              <a:rPr lang="en-GB" altLang="en-US" dirty="0"/>
              <a:t>You rush to the door, hammer on it and call for someone to let you out. The computerised countdown continues…</a:t>
            </a:r>
            <a:endParaRPr lang="en-GB" altLang="en-US" dirty="0">
              <a:solidFill>
                <a:srgbClr val="FF000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5287" y="3972952"/>
            <a:ext cx="3238856" cy="2290244"/>
          </a:xfrm>
          <a:prstGeom prst="rect">
            <a:avLst/>
          </a:prstGeom>
        </p:spPr>
      </p:pic>
      <p:sp>
        <p:nvSpPr>
          <p:cNvPr id="8" name="Rectangle 7">
            <a:hlinkClick r:id="rId4"/>
          </p:cNvPr>
          <p:cNvSpPr/>
          <p:nvPr/>
        </p:nvSpPr>
        <p:spPr>
          <a:xfrm>
            <a:off x="8530206" y="6479097"/>
            <a:ext cx="613794" cy="378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1190251"/>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Your brother’s skydiving instructor appears on the other side of the door. “It’s sealed shut from your side,” she explains. “You need the code to get out,” she says, gesturing to the side.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5287" y="3972952"/>
            <a:ext cx="3238856" cy="2290244"/>
          </a:xfrm>
          <a:prstGeom prst="rect">
            <a:avLst/>
          </a:prstGeom>
        </p:spPr>
      </p:pic>
      <p:sp>
        <p:nvSpPr>
          <p:cNvPr id="5"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a:t>
            </a:r>
            <a:endParaRPr lang="en-GB" sz="3600" dirty="0">
              <a:solidFill>
                <a:srgbClr val="00649C"/>
              </a:solidFill>
              <a:latin typeface="+mn-lt"/>
            </a:endParaRPr>
          </a:p>
        </p:txBody>
      </p:sp>
      <p:sp>
        <p:nvSpPr>
          <p:cNvPr id="6" name="Rectangle 5"/>
          <p:cNvSpPr/>
          <p:nvPr/>
        </p:nvSpPr>
        <p:spPr>
          <a:xfrm>
            <a:off x="743894" y="2444854"/>
            <a:ext cx="7632700" cy="1938992"/>
          </a:xfrm>
          <a:prstGeom prst="rect">
            <a:avLst/>
          </a:prstGeom>
        </p:spPr>
        <p:txBody>
          <a:bodyPr wrap="square" lIns="0" tIns="0" rIns="0" bIns="0">
            <a:spAutoFit/>
          </a:bodyPr>
          <a:lstStyle/>
          <a:p>
            <a:pPr>
              <a:spcBef>
                <a:spcPct val="0"/>
              </a:spcBef>
            </a:pPr>
            <a:r>
              <a:rPr lang="en-GB" altLang="en-US" dirty="0"/>
              <a:t>You see a keypad next to the door. “I see it!” you shout. “What’s the code?” you ask desperately. </a:t>
            </a:r>
          </a:p>
          <a:p>
            <a:pPr>
              <a:spcBef>
                <a:spcPct val="0"/>
              </a:spcBef>
            </a:pPr>
            <a:endParaRPr lang="en-GB" altLang="en-US" dirty="0"/>
          </a:p>
          <a:p>
            <a:pPr>
              <a:spcBef>
                <a:spcPct val="0"/>
              </a:spcBef>
            </a:pPr>
            <a:r>
              <a:rPr lang="en-GB" altLang="en-US" dirty="0"/>
              <a:t>“I don’t know it,” answers the instructor. “But there are clues inside the tunnel. Find them and you can get out. But hurry! The countdown is on!” she warns.</a:t>
            </a:r>
          </a:p>
          <a:p>
            <a:pPr>
              <a:spcBef>
                <a:spcPct val="0"/>
              </a:spcBef>
            </a:pPr>
            <a:endParaRPr lang="en-GB" altLang="en-US" dirty="0"/>
          </a:p>
        </p:txBody>
      </p:sp>
      <p:sp>
        <p:nvSpPr>
          <p:cNvPr id="7" name="Rectangle 6"/>
          <p:cNvSpPr/>
          <p:nvPr/>
        </p:nvSpPr>
        <p:spPr>
          <a:xfrm>
            <a:off x="743894" y="4295466"/>
            <a:ext cx="3917186" cy="1661993"/>
          </a:xfrm>
          <a:prstGeom prst="rect">
            <a:avLst/>
          </a:prstGeom>
        </p:spPr>
        <p:txBody>
          <a:bodyPr wrap="square" lIns="0" tIns="0" rIns="0" bIns="0">
            <a:spAutoFit/>
          </a:bodyPr>
          <a:lstStyle/>
          <a:p>
            <a:pPr>
              <a:spcBef>
                <a:spcPct val="0"/>
              </a:spcBef>
            </a:pPr>
            <a:r>
              <a:rPr lang="en-GB" altLang="en-US" dirty="0"/>
              <a:t>Solve the clues and puzzles to discover the keypad code and escape the wind tunnel. The clues could be anywhere so you need to keep your eyes peeled and your mind sharp!</a:t>
            </a:r>
          </a:p>
          <a:p>
            <a:pPr>
              <a:spcBef>
                <a:spcPct val="0"/>
              </a:spcBef>
            </a:pPr>
            <a:endParaRPr lang="en-GB" altLang="en-US" dirty="0"/>
          </a:p>
        </p:txBody>
      </p:sp>
      <p:sp>
        <p:nvSpPr>
          <p:cNvPr id="8" name="Rectangle 7">
            <a:hlinkClick r:id="rId3"/>
          </p:cNvPr>
          <p:cNvSpPr/>
          <p:nvPr/>
        </p:nvSpPr>
        <p:spPr>
          <a:xfrm>
            <a:off x="8530206" y="6613321"/>
            <a:ext cx="613794" cy="24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845401"/>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a:t>
            </a:r>
            <a:endParaRPr lang="en-GB" sz="3600" dirty="0">
              <a:solidFill>
                <a:srgbClr val="00649C"/>
              </a:solidFill>
              <a:latin typeface="+mn-lt"/>
            </a:endParaRPr>
          </a:p>
        </p:txBody>
      </p:sp>
      <p:sp>
        <p:nvSpPr>
          <p:cNvPr id="5" name="Rectangle 4"/>
          <p:cNvSpPr/>
          <p:nvPr/>
        </p:nvSpPr>
        <p:spPr>
          <a:xfrm>
            <a:off x="3607475" y="1565480"/>
            <a:ext cx="1742785" cy="523220"/>
          </a:xfrm>
          <a:prstGeom prst="rect">
            <a:avLst/>
          </a:prstGeom>
        </p:spPr>
        <p:txBody>
          <a:bodyPr wrap="none">
            <a:spAutoFit/>
          </a:bodyPr>
          <a:lstStyle/>
          <a:p>
            <a:pPr algn="ctr">
              <a:spcBef>
                <a:spcPct val="0"/>
              </a:spcBef>
            </a:pPr>
            <a:r>
              <a:rPr lang="en-GB" altLang="en-US" sz="2800" b="1" dirty="0"/>
              <a:t>The Rules</a:t>
            </a:r>
          </a:p>
        </p:txBody>
      </p:sp>
      <p:sp>
        <p:nvSpPr>
          <p:cNvPr id="6" name="Rectangle 5"/>
          <p:cNvSpPr/>
          <p:nvPr/>
        </p:nvSpPr>
        <p:spPr>
          <a:xfrm>
            <a:off x="1075266" y="2333640"/>
            <a:ext cx="5342467" cy="2031325"/>
          </a:xfrm>
          <a:prstGeom prst="rect">
            <a:avLst/>
          </a:prstGeom>
        </p:spPr>
        <p:txBody>
          <a:bodyPr wrap="square">
            <a:spAutoFit/>
          </a:bodyPr>
          <a:lstStyle/>
          <a:p>
            <a:pPr marL="285750" indent="-285750">
              <a:lnSpc>
                <a:spcPct val="100000"/>
              </a:lnSpc>
              <a:buFont typeface="Arial" panose="020B0604020202020204" pitchFamily="34" charset="0"/>
              <a:buChar char="•"/>
              <a:defRPr/>
            </a:pPr>
            <a:r>
              <a:rPr lang="en-GB" altLang="en-US" dirty="0"/>
              <a:t>You can work in small groups.</a:t>
            </a:r>
          </a:p>
          <a:p>
            <a:pPr marL="285750" indent="-285750">
              <a:lnSpc>
                <a:spcPct val="100000"/>
              </a:lnSpc>
              <a:buFont typeface="Arial" panose="020B0604020202020204" pitchFamily="34" charset="0"/>
              <a:buChar char="•"/>
              <a:defRPr/>
            </a:pPr>
            <a:r>
              <a:rPr lang="en-GB" altLang="en-US" dirty="0"/>
              <a:t>When you find a clue, work together to solve the puzzle.</a:t>
            </a:r>
          </a:p>
          <a:p>
            <a:pPr marL="285750" indent="-285750">
              <a:lnSpc>
                <a:spcPct val="100000"/>
              </a:lnSpc>
              <a:buFont typeface="Arial" panose="020B0604020202020204" pitchFamily="34" charset="0"/>
              <a:buChar char="•"/>
              <a:defRPr/>
            </a:pPr>
            <a:r>
              <a:rPr lang="en-GB" altLang="en-US" dirty="0"/>
              <a:t>Write your answer down on your answer sheet.</a:t>
            </a:r>
          </a:p>
          <a:p>
            <a:pPr marL="285750" indent="-285750">
              <a:lnSpc>
                <a:spcPct val="100000"/>
              </a:lnSpc>
              <a:buFont typeface="Arial" panose="020B0604020202020204" pitchFamily="34" charset="0"/>
              <a:buChar char="•"/>
              <a:defRPr/>
            </a:pPr>
            <a:r>
              <a:rPr lang="en-GB" altLang="en-US" dirty="0"/>
              <a:t>Once you have discovered the number for the keypad, check it with your teacher to discover if you can escape the wind tunnel!</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1974" y="1686278"/>
            <a:ext cx="1518426" cy="4525861"/>
          </a:xfrm>
          <a:prstGeom prst="rect">
            <a:avLst/>
          </a:prstGeom>
        </p:spPr>
      </p:pic>
      <p:sp>
        <p:nvSpPr>
          <p:cNvPr id="8" name="Rectangle 7">
            <a:hlinkClick r:id="rId3"/>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6043112"/>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a:t>
            </a:r>
            <a:endParaRPr lang="en-GB" sz="3600" dirty="0">
              <a:solidFill>
                <a:srgbClr val="00649C"/>
              </a:solidFill>
              <a:latin typeface="+mn-lt"/>
            </a:endParaRPr>
          </a:p>
        </p:txBody>
      </p:sp>
      <p:sp>
        <p:nvSpPr>
          <p:cNvPr id="4" name="Rectangle 3"/>
          <p:cNvSpPr/>
          <p:nvPr/>
        </p:nvSpPr>
        <p:spPr>
          <a:xfrm>
            <a:off x="2745860" y="1469940"/>
            <a:ext cx="3599062" cy="523220"/>
          </a:xfrm>
          <a:prstGeom prst="rect">
            <a:avLst/>
          </a:prstGeom>
        </p:spPr>
        <p:txBody>
          <a:bodyPr wrap="none">
            <a:spAutoFit/>
          </a:bodyPr>
          <a:lstStyle/>
          <a:p>
            <a:pPr algn="ctr">
              <a:spcBef>
                <a:spcPct val="0"/>
              </a:spcBef>
            </a:pPr>
            <a:r>
              <a:rPr lang="en-GB" altLang="en-US" sz="2800" dirty="0"/>
              <a:t>Answers to the Clues</a:t>
            </a:r>
          </a:p>
        </p:txBody>
      </p:sp>
      <p:sp>
        <p:nvSpPr>
          <p:cNvPr id="7" name="Rounded Rectangle 6"/>
          <p:cNvSpPr/>
          <p:nvPr/>
        </p:nvSpPr>
        <p:spPr>
          <a:xfrm>
            <a:off x="2027251" y="2155971"/>
            <a:ext cx="5112809" cy="3849691"/>
          </a:xfrm>
          <a:prstGeom prst="round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5383566"/>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1 </a:t>
            </a:r>
            <a:endParaRPr lang="en-GB" sz="3600" dirty="0">
              <a:solidFill>
                <a:srgbClr val="00649C"/>
              </a:solidFill>
              <a:latin typeface="+mn-lt"/>
            </a:endParaRPr>
          </a:p>
        </p:txBody>
      </p:sp>
      <p:grpSp>
        <p:nvGrpSpPr>
          <p:cNvPr id="5" name="Group 4"/>
          <p:cNvGrpSpPr/>
          <p:nvPr/>
        </p:nvGrpSpPr>
        <p:grpSpPr>
          <a:xfrm>
            <a:off x="609595" y="5317376"/>
            <a:ext cx="7659759" cy="1001950"/>
            <a:chOff x="609595" y="5317376"/>
            <a:chExt cx="7659759" cy="1001950"/>
          </a:xfrm>
        </p:grpSpPr>
        <p:sp>
          <p:nvSpPr>
            <p:cNvPr id="6" name="Rectangle 5"/>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first</a:t>
              </a:r>
              <a:r>
                <a:rPr lang="en-GB" altLang="en-US" dirty="0">
                  <a:solidFill>
                    <a:schemeClr val="bg1"/>
                  </a:solidFill>
                </a:rPr>
                <a:t> digit on the keypad is one.</a:t>
              </a:r>
              <a:endParaRPr lang="en-GB" altLang="en-US" sz="2800" b="1"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9" name="Rectangle 8"/>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1</a:t>
              </a:r>
            </a:p>
          </p:txBody>
        </p:sp>
      </p:grpSp>
      <p:grpSp>
        <p:nvGrpSpPr>
          <p:cNvPr id="15" name="Group 14"/>
          <p:cNvGrpSpPr/>
          <p:nvPr/>
        </p:nvGrpSpPr>
        <p:grpSpPr>
          <a:xfrm>
            <a:off x="770168" y="1626406"/>
            <a:ext cx="7424257" cy="2457974"/>
            <a:chOff x="770168" y="1626406"/>
            <a:chExt cx="7424257" cy="2457974"/>
          </a:xfrm>
        </p:grpSpPr>
        <p:sp>
          <p:nvSpPr>
            <p:cNvPr id="11" name="Rectangle 10"/>
            <p:cNvSpPr/>
            <p:nvPr/>
          </p:nvSpPr>
          <p:spPr>
            <a:xfrm>
              <a:off x="770168" y="1626406"/>
              <a:ext cx="7424257" cy="2457974"/>
            </a:xfrm>
            <a:prstGeom prst="rect">
              <a:avLst/>
            </a:prstGeom>
            <a:solidFill>
              <a:schemeClr val="bg1"/>
            </a:solidFill>
            <a:ln w="5715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Font typeface="Arial" panose="020B0604020202020204" pitchFamily="34" charset="0"/>
                <a:buNone/>
              </a:pPr>
              <a:endParaRPr lang="en-GB" dirty="0">
                <a:solidFill>
                  <a:schemeClr val="tx1"/>
                </a:solidFill>
              </a:endParaRPr>
            </a:p>
          </p:txBody>
        </p:sp>
        <p:sp>
          <p:nvSpPr>
            <p:cNvPr id="12" name="TextBox 11"/>
            <p:cNvSpPr txBox="1"/>
            <p:nvPr/>
          </p:nvSpPr>
          <p:spPr>
            <a:xfrm>
              <a:off x="925364" y="1848119"/>
              <a:ext cx="7113863" cy="2031325"/>
            </a:xfrm>
            <a:prstGeom prst="rect">
              <a:avLst/>
            </a:prstGeom>
            <a:noFill/>
          </p:spPr>
          <p:txBody>
            <a:bodyPr wrap="square" rtlCol="0">
              <a:spAutoFit/>
            </a:bodyPr>
            <a:lstStyle/>
            <a:p>
              <a:pPr algn="ctr">
                <a:buFont typeface="Arial" panose="020B0604020202020204" pitchFamily="34" charset="0"/>
                <a:buNone/>
              </a:pPr>
              <a:r>
                <a:rPr lang="en-GB" altLang="en-US" dirty="0"/>
                <a:t>Gravity is an invisible force that pulls everything towards the centre of Earth. </a:t>
              </a:r>
            </a:p>
            <a:p>
              <a:pPr algn="ctr">
                <a:buFont typeface="Arial" panose="020B0604020202020204" pitchFamily="34" charset="0"/>
                <a:buNone/>
              </a:pPr>
              <a:endParaRPr lang="en-GB" altLang="en-US" dirty="0"/>
            </a:p>
            <a:p>
              <a:pPr algn="ctr">
                <a:buFont typeface="Arial" panose="020B0604020202020204" pitchFamily="34" charset="0"/>
                <a:buNone/>
              </a:pPr>
              <a:r>
                <a:rPr lang="en-GB" dirty="0"/>
                <a:t>Class 5 did an experiment to test if objects with different masses fall at different speeds</a:t>
              </a:r>
              <a:r>
                <a:rPr lang="en-GB" altLang="en-US" dirty="0"/>
                <a:t>. They dropped objects of different masses from a height. They used a stopwatch to record how quickly each object fell to the ground.</a:t>
              </a:r>
              <a:endParaRPr lang="en-GB" dirty="0"/>
            </a:p>
          </p:txBody>
        </p:sp>
      </p:grpSp>
      <p:sp>
        <p:nvSpPr>
          <p:cNvPr id="13" name="TextBox 12"/>
          <p:cNvSpPr txBox="1"/>
          <p:nvPr/>
        </p:nvSpPr>
        <p:spPr>
          <a:xfrm>
            <a:off x="609595" y="4466109"/>
            <a:ext cx="5555790" cy="646331"/>
          </a:xfrm>
          <a:prstGeom prst="rect">
            <a:avLst/>
          </a:prstGeom>
          <a:noFill/>
        </p:spPr>
        <p:txBody>
          <a:bodyPr wrap="square" rtlCol="0">
            <a:spAutoFit/>
          </a:bodyPr>
          <a:lstStyle/>
          <a:p>
            <a:pPr>
              <a:lnSpc>
                <a:spcPct val="100000"/>
              </a:lnSpc>
              <a:spcBef>
                <a:spcPct val="0"/>
              </a:spcBef>
              <a:buFontTx/>
              <a:buNone/>
            </a:pPr>
            <a:r>
              <a:rPr lang="en-GB" altLang="en-US" dirty="0"/>
              <a:t>Class 5 changed one variable, which was the mass of the objects.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882" y="3604242"/>
            <a:ext cx="1507978" cy="1682760"/>
          </a:xfrm>
          <a:prstGeom prst="rect">
            <a:avLst/>
          </a:prstGeom>
        </p:spPr>
      </p:pic>
      <p:sp>
        <p:nvSpPr>
          <p:cNvPr id="16" name="Rectangle 15">
            <a:hlinkClick r:id="rId4"/>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9711006"/>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2 </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second</a:t>
              </a:r>
              <a:r>
                <a:rPr lang="en-GB" altLang="en-US" dirty="0">
                  <a:solidFill>
                    <a:schemeClr val="bg1"/>
                  </a:solidFill>
                </a:rPr>
                <a:t> digit on the keypad is seven.</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7</a:t>
              </a:r>
            </a:p>
          </p:txBody>
        </p:sp>
      </p:grpSp>
      <p:sp>
        <p:nvSpPr>
          <p:cNvPr id="9" name="TextBox 8"/>
          <p:cNvSpPr txBox="1"/>
          <p:nvPr/>
        </p:nvSpPr>
        <p:spPr>
          <a:xfrm>
            <a:off x="3396338" y="1939545"/>
            <a:ext cx="4675469" cy="1200329"/>
          </a:xfrm>
          <a:prstGeom prst="rect">
            <a:avLst/>
          </a:prstGeom>
          <a:noFill/>
        </p:spPr>
        <p:txBody>
          <a:bodyPr wrap="square" rtlCol="0">
            <a:spAutoFit/>
          </a:bodyPr>
          <a:lstStyle/>
          <a:p>
            <a:pPr>
              <a:buFont typeface="Arial" panose="020B0604020202020204" pitchFamily="34" charset="0"/>
              <a:buNone/>
            </a:pPr>
            <a:r>
              <a:rPr lang="en-GB" altLang="en-US" dirty="0"/>
              <a:t>The number of letters in the missing word is the second digit on the keypad.</a:t>
            </a:r>
          </a:p>
          <a:p>
            <a:pPr>
              <a:buFont typeface="Arial" panose="020B0604020202020204" pitchFamily="34" charset="0"/>
              <a:buNone/>
            </a:pPr>
            <a:endParaRPr lang="en-GB" altLang="en-US" dirty="0"/>
          </a:p>
          <a:p>
            <a:pPr>
              <a:buFont typeface="Arial" panose="020B0604020202020204" pitchFamily="34" charset="0"/>
              <a:buNone/>
            </a:pPr>
            <a:endParaRPr lang="en-GB" altLang="en-US" dirty="0"/>
          </a:p>
        </p:txBody>
      </p:sp>
      <p:grpSp>
        <p:nvGrpSpPr>
          <p:cNvPr id="12" name="Group 11"/>
          <p:cNvGrpSpPr/>
          <p:nvPr/>
        </p:nvGrpSpPr>
        <p:grpSpPr>
          <a:xfrm>
            <a:off x="970776" y="3082667"/>
            <a:ext cx="7424257" cy="1407441"/>
            <a:chOff x="904392" y="2920536"/>
            <a:chExt cx="7424257" cy="1361164"/>
          </a:xfrm>
        </p:grpSpPr>
        <p:sp>
          <p:nvSpPr>
            <p:cNvPr id="10" name="Rectangle 9"/>
            <p:cNvSpPr/>
            <p:nvPr/>
          </p:nvSpPr>
          <p:spPr>
            <a:xfrm>
              <a:off x="904392" y="2920536"/>
              <a:ext cx="7424257" cy="1304851"/>
            </a:xfrm>
            <a:prstGeom prst="rect">
              <a:avLst/>
            </a:prstGeom>
            <a:solidFill>
              <a:srgbClr val="00649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Font typeface="Arial" panose="020B0604020202020204" pitchFamily="34" charset="0"/>
                <a:buNone/>
              </a:pPr>
              <a:endParaRPr lang="en-GB" dirty="0">
                <a:solidFill>
                  <a:schemeClr val="tx1"/>
                </a:solidFill>
              </a:endParaRPr>
            </a:p>
          </p:txBody>
        </p:sp>
        <p:sp>
          <p:nvSpPr>
            <p:cNvPr id="11" name="TextBox 10"/>
            <p:cNvSpPr txBox="1"/>
            <p:nvPr/>
          </p:nvSpPr>
          <p:spPr>
            <a:xfrm>
              <a:off x="1471626" y="3173704"/>
              <a:ext cx="5991337" cy="1107996"/>
            </a:xfrm>
            <a:prstGeom prst="rect">
              <a:avLst/>
            </a:prstGeom>
            <a:noFill/>
          </p:spPr>
          <p:txBody>
            <a:bodyPr wrap="square" rtlCol="0">
              <a:spAutoFit/>
            </a:bodyPr>
            <a:lstStyle/>
            <a:p>
              <a:pPr algn="ctr"/>
              <a:r>
                <a:rPr lang="en-GB" altLang="en-US" sz="2400" dirty="0">
                  <a:solidFill>
                    <a:schemeClr val="bg1"/>
                  </a:solidFill>
                </a:rPr>
                <a:t>Gravity is an invisible force that pulls objects </a:t>
              </a:r>
              <a:r>
                <a:rPr lang="en-GB" altLang="en-US" sz="2400" b="1" dirty="0">
                  <a:solidFill>
                    <a:schemeClr val="bg1"/>
                  </a:solidFill>
                </a:rPr>
                <a:t>towards</a:t>
              </a:r>
              <a:r>
                <a:rPr lang="en-GB" altLang="en-US" sz="2400" dirty="0">
                  <a:solidFill>
                    <a:schemeClr val="bg1"/>
                  </a:solidFill>
                </a:rPr>
                <a:t> each other.</a:t>
              </a:r>
            </a:p>
            <a:p>
              <a:pPr algn="ctr"/>
              <a:endParaRPr lang="en-GB" dirty="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21" y="1318687"/>
            <a:ext cx="2713841" cy="2489862"/>
          </a:xfrm>
          <a:prstGeom prst="rect">
            <a:avLst/>
          </a:prstGeom>
        </p:spPr>
      </p:pic>
      <p:sp>
        <p:nvSpPr>
          <p:cNvPr id="14" name="TextBox 13"/>
          <p:cNvSpPr txBox="1"/>
          <p:nvPr/>
        </p:nvSpPr>
        <p:spPr>
          <a:xfrm>
            <a:off x="968700" y="4469627"/>
            <a:ext cx="7300654" cy="923330"/>
          </a:xfrm>
          <a:prstGeom prst="rect">
            <a:avLst/>
          </a:prstGeom>
          <a:noFill/>
        </p:spPr>
        <p:txBody>
          <a:bodyPr wrap="square" rtlCol="0">
            <a:spAutoFit/>
          </a:bodyPr>
          <a:lstStyle/>
          <a:p>
            <a:pPr>
              <a:buFont typeface="Arial" panose="020B0604020202020204" pitchFamily="34" charset="0"/>
              <a:buNone/>
            </a:pPr>
            <a:endParaRPr lang="en-GB" altLang="en-US" dirty="0"/>
          </a:p>
          <a:p>
            <a:r>
              <a:rPr lang="en-US" altLang="en-US" dirty="0"/>
              <a:t>The missing word is towards. It has seven letters.</a:t>
            </a:r>
          </a:p>
          <a:p>
            <a:pPr>
              <a:buFont typeface="Arial" panose="020B0604020202020204" pitchFamily="34" charset="0"/>
              <a:buNone/>
            </a:pPr>
            <a:endParaRPr lang="en-GB" alt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347" y="3059889"/>
            <a:ext cx="1032262" cy="2070644"/>
          </a:xfrm>
          <a:prstGeom prst="rect">
            <a:avLst/>
          </a:prstGeom>
        </p:spPr>
      </p:pic>
      <p:sp>
        <p:nvSpPr>
          <p:cNvPr id="16" name="Rectangle 15">
            <a:hlinkClick r:id="rId5"/>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8725506"/>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10351" y="1769166"/>
            <a:ext cx="6722705" cy="308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294978" y="1771879"/>
            <a:ext cx="1134091" cy="445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False</a:t>
            </a:r>
          </a:p>
        </p:txBody>
      </p:sp>
      <p:sp>
        <p:nvSpPr>
          <p:cNvPr id="17" name="Rectangle 16"/>
          <p:cNvSpPr/>
          <p:nvPr/>
        </p:nvSpPr>
        <p:spPr>
          <a:xfrm>
            <a:off x="6297691" y="2228659"/>
            <a:ext cx="1131470" cy="4401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True</a:t>
            </a:r>
          </a:p>
        </p:txBody>
      </p:sp>
      <p:sp>
        <p:nvSpPr>
          <p:cNvPr id="20" name="Rectangle 19"/>
          <p:cNvSpPr/>
          <p:nvPr/>
        </p:nvSpPr>
        <p:spPr>
          <a:xfrm>
            <a:off x="6294978" y="2680188"/>
            <a:ext cx="1131470" cy="4401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True</a:t>
            </a:r>
          </a:p>
        </p:txBody>
      </p:sp>
      <p:sp>
        <p:nvSpPr>
          <p:cNvPr id="21" name="Rectangle 20"/>
          <p:cNvSpPr/>
          <p:nvPr/>
        </p:nvSpPr>
        <p:spPr>
          <a:xfrm>
            <a:off x="6294978" y="3131176"/>
            <a:ext cx="1136711" cy="445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False</a:t>
            </a:r>
          </a:p>
        </p:txBody>
      </p:sp>
      <p:sp>
        <p:nvSpPr>
          <p:cNvPr id="22" name="Rectangle 21"/>
          <p:cNvSpPr/>
          <p:nvPr/>
        </p:nvSpPr>
        <p:spPr>
          <a:xfrm>
            <a:off x="6294978" y="3585429"/>
            <a:ext cx="1131470" cy="4401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True</a:t>
            </a:r>
          </a:p>
        </p:txBody>
      </p:sp>
      <p:sp>
        <p:nvSpPr>
          <p:cNvPr id="23" name="Rectangle 22"/>
          <p:cNvSpPr/>
          <p:nvPr/>
        </p:nvSpPr>
        <p:spPr>
          <a:xfrm>
            <a:off x="6294979" y="4034233"/>
            <a:ext cx="1131470" cy="4374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False</a:t>
            </a:r>
          </a:p>
        </p:txBody>
      </p:sp>
      <p:sp>
        <p:nvSpPr>
          <p:cNvPr id="24" name="Rectangle 23"/>
          <p:cNvSpPr/>
          <p:nvPr/>
        </p:nvSpPr>
        <p:spPr>
          <a:xfrm>
            <a:off x="6294978" y="4477204"/>
            <a:ext cx="1131470" cy="3801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False</a:t>
            </a:r>
          </a:p>
        </p:txBody>
      </p:sp>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3 </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third </a:t>
              </a:r>
              <a:r>
                <a:rPr lang="en-GB" altLang="en-US" dirty="0">
                  <a:solidFill>
                    <a:schemeClr val="bg1"/>
                  </a:solidFill>
                </a:rPr>
                <a:t>digit on the keypad is three.</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3</a:t>
              </a:r>
            </a:p>
          </p:txBody>
        </p:sp>
      </p:grpSp>
      <p:sp>
        <p:nvSpPr>
          <p:cNvPr id="9" name="TextBox 8"/>
          <p:cNvSpPr txBox="1"/>
          <p:nvPr/>
        </p:nvSpPr>
        <p:spPr>
          <a:xfrm>
            <a:off x="609595" y="1341199"/>
            <a:ext cx="4675469" cy="646331"/>
          </a:xfrm>
          <a:prstGeom prst="rect">
            <a:avLst/>
          </a:prstGeom>
          <a:noFill/>
        </p:spPr>
        <p:txBody>
          <a:bodyPr wrap="square" rtlCol="0">
            <a:spAutoFit/>
          </a:bodyPr>
          <a:lstStyle/>
          <a:p>
            <a:pPr>
              <a:buFont typeface="Arial" panose="020B0604020202020204" pitchFamily="34" charset="0"/>
              <a:buNone/>
            </a:pPr>
            <a:r>
              <a:rPr lang="en-GB" altLang="en-US" dirty="0"/>
              <a:t>Read these statements.</a:t>
            </a:r>
          </a:p>
          <a:p>
            <a:pPr>
              <a:buFont typeface="Arial" panose="020B0604020202020204" pitchFamily="34" charset="0"/>
              <a:buNone/>
            </a:pPr>
            <a:endParaRPr lang="en-GB" altLang="en-US" dirty="0"/>
          </a:p>
        </p:txBody>
      </p:sp>
      <p:sp>
        <p:nvSpPr>
          <p:cNvPr id="10" name="TextBox 9"/>
          <p:cNvSpPr txBox="1"/>
          <p:nvPr/>
        </p:nvSpPr>
        <p:spPr>
          <a:xfrm>
            <a:off x="609595" y="4626254"/>
            <a:ext cx="7300654" cy="923330"/>
          </a:xfrm>
          <a:prstGeom prst="rect">
            <a:avLst/>
          </a:prstGeom>
          <a:noFill/>
        </p:spPr>
        <p:txBody>
          <a:bodyPr wrap="square" rtlCol="0">
            <a:spAutoFit/>
          </a:bodyPr>
          <a:lstStyle/>
          <a:p>
            <a:pPr>
              <a:buFont typeface="Arial" panose="020B0604020202020204" pitchFamily="34" charset="0"/>
              <a:buNone/>
            </a:pPr>
            <a:endParaRPr lang="en-GB" altLang="en-US" dirty="0"/>
          </a:p>
          <a:p>
            <a:pPr>
              <a:lnSpc>
                <a:spcPct val="100000"/>
              </a:lnSpc>
              <a:spcBef>
                <a:spcPct val="0"/>
              </a:spcBef>
              <a:buFontTx/>
              <a:buNone/>
            </a:pPr>
            <a:r>
              <a:rPr lang="en-GB" altLang="en-US" dirty="0"/>
              <a:t>There are three true statements.</a:t>
            </a:r>
            <a:endParaRPr lang="en-GB" altLang="en-US" sz="2800" b="1" dirty="0"/>
          </a:p>
          <a:p>
            <a:pPr>
              <a:buFont typeface="Arial" panose="020B0604020202020204" pitchFamily="34" charset="0"/>
              <a:buNone/>
            </a:pPr>
            <a:endParaRPr lang="en-GB" altLang="en-US" dirty="0"/>
          </a:p>
        </p:txBody>
      </p:sp>
      <p:graphicFrame>
        <p:nvGraphicFramePr>
          <p:cNvPr id="19" name="Table 18"/>
          <p:cNvGraphicFramePr>
            <a:graphicFrameLocks noGrp="1"/>
          </p:cNvGraphicFramePr>
          <p:nvPr>
            <p:extLst>
              <p:ext uri="{D42A27DB-BD31-4B8C-83A1-F6EECF244321}">
                <p14:modId xmlns:p14="http://schemas.microsoft.com/office/powerpoint/2010/main" val="1411328891"/>
              </p:ext>
            </p:extLst>
          </p:nvPr>
        </p:nvGraphicFramePr>
        <p:xfrm>
          <a:off x="710351" y="1769166"/>
          <a:ext cx="6722705" cy="3088149"/>
        </p:xfrm>
        <a:graphic>
          <a:graphicData uri="http://schemas.openxmlformats.org/drawingml/2006/table">
            <a:tbl>
              <a:tblPr firstRow="1" bandRow="1">
                <a:tableStyleId>{D7AC3CCA-C797-4891-BE02-D94E43425B78}</a:tableStyleId>
              </a:tblPr>
              <a:tblGrid>
                <a:gridCol w="5580407">
                  <a:extLst>
                    <a:ext uri="{9D8B030D-6E8A-4147-A177-3AD203B41FA5}">
                      <a16:colId xmlns:a16="http://schemas.microsoft.com/office/drawing/2014/main" val="3253827217"/>
                    </a:ext>
                  </a:extLst>
                </a:gridCol>
                <a:gridCol w="1142298">
                  <a:extLst>
                    <a:ext uri="{9D8B030D-6E8A-4147-A177-3AD203B41FA5}">
                      <a16:colId xmlns:a16="http://schemas.microsoft.com/office/drawing/2014/main" val="867139343"/>
                    </a:ext>
                  </a:extLst>
                </a:gridCol>
              </a:tblGrid>
              <a:tr h="4534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b="0" dirty="0"/>
                        <a:t>Mass is a force.</a:t>
                      </a:r>
                    </a:p>
                  </a:txBody>
                  <a:tcPr anchor="ctr">
                    <a:noFill/>
                  </a:tcPr>
                </a:tc>
                <a:tc>
                  <a:txBody>
                    <a:bodyPr/>
                    <a:lstStyle/>
                    <a:p>
                      <a:endParaRPr lang="en-GB" dirty="0"/>
                    </a:p>
                  </a:txBody>
                  <a:tcPr>
                    <a:noFill/>
                  </a:tcPr>
                </a:tc>
                <a:extLst>
                  <a:ext uri="{0D108BD9-81ED-4DB2-BD59-A6C34878D82A}">
                    <a16:rowId xmlns:a16="http://schemas.microsoft.com/office/drawing/2014/main" val="2796602335"/>
                  </a:ext>
                </a:extLst>
              </a:tr>
              <a:tr h="4497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a:t>Force is measured in </a:t>
                      </a:r>
                      <a:r>
                        <a:rPr lang="en-GB" altLang="en-US" sz="1600" dirty="0" err="1"/>
                        <a:t>Newtons</a:t>
                      </a:r>
                      <a:r>
                        <a:rPr lang="en-GB" altLang="en-US" sz="1600" dirty="0"/>
                        <a:t>.</a:t>
                      </a:r>
                    </a:p>
                  </a:txBody>
                  <a:tcPr anchor="ctr">
                    <a:noFill/>
                  </a:tcPr>
                </a:tc>
                <a:tc>
                  <a:txBody>
                    <a:bodyPr/>
                    <a:lstStyle/>
                    <a:p>
                      <a:endParaRPr lang="en-GB" dirty="0"/>
                    </a:p>
                  </a:txBody>
                  <a:tcPr>
                    <a:noFill/>
                  </a:tcPr>
                </a:tc>
                <a:extLst>
                  <a:ext uri="{0D108BD9-81ED-4DB2-BD59-A6C34878D82A}">
                    <a16:rowId xmlns:a16="http://schemas.microsoft.com/office/drawing/2014/main" val="1902100806"/>
                  </a:ext>
                </a:extLst>
              </a:tr>
              <a:tr h="4523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a:t>Weight is a force.</a:t>
                      </a:r>
                    </a:p>
                  </a:txBody>
                  <a:tcPr anchor="ctr">
                    <a:noFill/>
                  </a:tcPr>
                </a:tc>
                <a:tc>
                  <a:txBody>
                    <a:bodyPr/>
                    <a:lstStyle/>
                    <a:p>
                      <a:endParaRPr lang="en-GB"/>
                    </a:p>
                  </a:txBody>
                  <a:tcPr>
                    <a:noFill/>
                  </a:tcPr>
                </a:tc>
                <a:extLst>
                  <a:ext uri="{0D108BD9-81ED-4DB2-BD59-A6C34878D82A}">
                    <a16:rowId xmlns:a16="http://schemas.microsoft.com/office/drawing/2014/main" val="1950607693"/>
                  </a:ext>
                </a:extLst>
              </a:tr>
              <a:tr h="4563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a:t>Length is a force.</a:t>
                      </a:r>
                    </a:p>
                  </a:txBody>
                  <a:tcPr anchor="ctr">
                    <a:noFill/>
                  </a:tcPr>
                </a:tc>
                <a:tc>
                  <a:txBody>
                    <a:bodyPr/>
                    <a:lstStyle/>
                    <a:p>
                      <a:endParaRPr lang="en-GB" dirty="0"/>
                    </a:p>
                  </a:txBody>
                  <a:tcPr>
                    <a:noFill/>
                  </a:tcPr>
                </a:tc>
                <a:extLst>
                  <a:ext uri="{0D108BD9-81ED-4DB2-BD59-A6C34878D82A}">
                    <a16:rowId xmlns:a16="http://schemas.microsoft.com/office/drawing/2014/main" val="3144931107"/>
                  </a:ext>
                </a:extLst>
              </a:tr>
              <a:tr h="451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a:t>A force is a push or a pull.</a:t>
                      </a:r>
                    </a:p>
                  </a:txBody>
                  <a:tcPr anchor="ctr">
                    <a:noFill/>
                  </a:tcPr>
                </a:tc>
                <a:tc>
                  <a:txBody>
                    <a:bodyPr/>
                    <a:lstStyle/>
                    <a:p>
                      <a:endParaRPr lang="en-GB" dirty="0"/>
                    </a:p>
                  </a:txBody>
                  <a:tcPr>
                    <a:noFill/>
                  </a:tcPr>
                </a:tc>
                <a:extLst>
                  <a:ext uri="{0D108BD9-81ED-4DB2-BD59-A6C34878D82A}">
                    <a16:rowId xmlns:a16="http://schemas.microsoft.com/office/drawing/2014/main" val="1576721851"/>
                  </a:ext>
                </a:extLst>
              </a:tr>
              <a:tr h="4424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a:t>Friction is a force which makes moving things go faster.</a:t>
                      </a:r>
                    </a:p>
                  </a:txBody>
                  <a:tcPr anchor="ctr">
                    <a:noFill/>
                  </a:tcPr>
                </a:tc>
                <a:tc>
                  <a:txBody>
                    <a:bodyPr/>
                    <a:lstStyle/>
                    <a:p>
                      <a:endParaRPr lang="en-GB" dirty="0"/>
                    </a:p>
                  </a:txBody>
                  <a:tcPr>
                    <a:noFill/>
                  </a:tcPr>
                </a:tc>
                <a:extLst>
                  <a:ext uri="{0D108BD9-81ED-4DB2-BD59-A6C34878D82A}">
                    <a16:rowId xmlns:a16="http://schemas.microsoft.com/office/drawing/2014/main" val="2315139765"/>
                  </a:ext>
                </a:extLst>
              </a:tr>
              <a:tr h="382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600" dirty="0" err="1"/>
                        <a:t>Upthrust</a:t>
                      </a:r>
                      <a:r>
                        <a:rPr lang="en-GB" altLang="en-US" sz="1600" dirty="0"/>
                        <a:t> is a type of friction.</a:t>
                      </a:r>
                    </a:p>
                  </a:txBody>
                  <a:tcPr anchor="ctr">
                    <a:noFill/>
                  </a:tcPr>
                </a:tc>
                <a:tc>
                  <a:txBody>
                    <a:bodyPr/>
                    <a:lstStyle/>
                    <a:p>
                      <a:endParaRPr lang="en-GB" dirty="0"/>
                    </a:p>
                  </a:txBody>
                  <a:tcPr>
                    <a:noFill/>
                  </a:tcPr>
                </a:tc>
                <a:extLst>
                  <a:ext uri="{0D108BD9-81ED-4DB2-BD59-A6C34878D82A}">
                    <a16:rowId xmlns:a16="http://schemas.microsoft.com/office/drawing/2014/main" val="2346699577"/>
                  </a:ext>
                </a:extLst>
              </a:tr>
            </a:tbl>
          </a:graphicData>
        </a:graphic>
      </p:graphicFrame>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083" y="3431625"/>
            <a:ext cx="1260332" cy="1742404"/>
          </a:xfrm>
          <a:prstGeom prst="rect">
            <a:avLst/>
          </a:prstGeom>
        </p:spPr>
      </p:pic>
      <p:sp>
        <p:nvSpPr>
          <p:cNvPr id="27" name="Rectangle 26">
            <a:hlinkClick r:id="rId4"/>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9721370"/>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P spid="17" grpId="0" animBg="1"/>
      <p:bldP spid="20" grpId="0" animBg="1"/>
      <p:bldP spid="21" grpId="0" animBg="1"/>
      <p:bldP spid="22" grpId="0" animBg="1"/>
      <p:bldP spid="23" grpId="0" animBg="1"/>
      <p:bldP spid="24"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p:cNvSpPr>
            <a:spLocks noGrp="1"/>
          </p:cNvSpPr>
          <p:nvPr>
            <p:ph type="title"/>
          </p:nvPr>
        </p:nvSpPr>
        <p:spPr>
          <a:xfrm>
            <a:off x="457198" y="478895"/>
            <a:ext cx="8220075" cy="994306"/>
          </a:xfrm>
        </p:spPr>
        <p:txBody>
          <a:bodyPr/>
          <a:lstStyle/>
          <a:p>
            <a:r>
              <a:rPr lang="en-GB" sz="3600" dirty="0">
                <a:solidFill>
                  <a:srgbClr val="00649C"/>
                </a:solidFill>
              </a:rPr>
              <a:t>Escape the Wind Tunnel – Clue 4 </a:t>
            </a:r>
            <a:endParaRPr lang="en-GB" sz="3600" dirty="0">
              <a:solidFill>
                <a:srgbClr val="00649C"/>
              </a:solidFill>
              <a:latin typeface="+mn-lt"/>
            </a:endParaRPr>
          </a:p>
        </p:txBody>
      </p:sp>
      <p:grpSp>
        <p:nvGrpSpPr>
          <p:cNvPr id="4" name="Group 3"/>
          <p:cNvGrpSpPr/>
          <p:nvPr/>
        </p:nvGrpSpPr>
        <p:grpSpPr>
          <a:xfrm>
            <a:off x="609595" y="5317376"/>
            <a:ext cx="7659759" cy="1001950"/>
            <a:chOff x="609595" y="5317376"/>
            <a:chExt cx="7659759" cy="1001950"/>
          </a:xfrm>
        </p:grpSpPr>
        <p:sp>
          <p:nvSpPr>
            <p:cNvPr id="5" name="Rectangle 4"/>
            <p:cNvSpPr/>
            <p:nvPr/>
          </p:nvSpPr>
          <p:spPr>
            <a:xfrm>
              <a:off x="609595" y="5317376"/>
              <a:ext cx="7659759" cy="1001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70168" y="5452910"/>
              <a:ext cx="6129787" cy="74996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bg1"/>
                  </a:solidFill>
                </a:rPr>
                <a:t>The </a:t>
              </a:r>
              <a:r>
                <a:rPr lang="en-GB" altLang="en-US" b="1" dirty="0">
                  <a:solidFill>
                    <a:schemeClr val="bg1"/>
                  </a:solidFill>
                </a:rPr>
                <a:t>fourth </a:t>
              </a:r>
              <a:r>
                <a:rPr lang="en-GB" altLang="en-US" dirty="0">
                  <a:solidFill>
                    <a:schemeClr val="bg1"/>
                  </a:solidFill>
                </a:rPr>
                <a:t>digit on the keypad is two.</a:t>
              </a:r>
              <a:endParaRPr lang="en-GB" altLang="en-US" sz="28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538" y="5392635"/>
              <a:ext cx="271834" cy="810236"/>
            </a:xfrm>
            <a:prstGeom prst="rect">
              <a:avLst/>
            </a:prstGeom>
          </p:spPr>
        </p:pic>
        <p:sp>
          <p:nvSpPr>
            <p:cNvPr id="8" name="Rectangle 7"/>
            <p:cNvSpPr/>
            <p:nvPr/>
          </p:nvSpPr>
          <p:spPr>
            <a:xfrm>
              <a:off x="7543935" y="5452910"/>
              <a:ext cx="527872" cy="692241"/>
            </a:xfrm>
            <a:prstGeom prst="rect">
              <a:avLst/>
            </a:prstGeom>
            <a:solidFill>
              <a:schemeClr val="bg1"/>
            </a:solid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649C"/>
                  </a:solidFill>
                </a:rPr>
                <a:t>2</a:t>
              </a:r>
            </a:p>
          </p:txBody>
        </p:sp>
      </p:grpSp>
      <p:sp>
        <p:nvSpPr>
          <p:cNvPr id="9" name="TextBox 8"/>
          <p:cNvSpPr txBox="1"/>
          <p:nvPr/>
        </p:nvSpPr>
        <p:spPr>
          <a:xfrm>
            <a:off x="609595" y="1396284"/>
            <a:ext cx="7829578" cy="369332"/>
          </a:xfrm>
          <a:prstGeom prst="rect">
            <a:avLst/>
          </a:prstGeom>
          <a:noFill/>
        </p:spPr>
        <p:txBody>
          <a:bodyPr wrap="square" rtlCol="0">
            <a:spAutoFit/>
          </a:bodyPr>
          <a:lstStyle/>
          <a:p>
            <a:pPr>
              <a:spcBef>
                <a:spcPct val="0"/>
              </a:spcBef>
            </a:pPr>
            <a:r>
              <a:rPr lang="en-GB" altLang="en-US" dirty="0"/>
              <a:t>Look at these forces.</a:t>
            </a:r>
          </a:p>
        </p:txBody>
      </p:sp>
      <p:sp>
        <p:nvSpPr>
          <p:cNvPr id="10" name="TextBox 9"/>
          <p:cNvSpPr txBox="1"/>
          <p:nvPr/>
        </p:nvSpPr>
        <p:spPr>
          <a:xfrm>
            <a:off x="609595" y="4659305"/>
            <a:ext cx="7300654" cy="923330"/>
          </a:xfrm>
          <a:prstGeom prst="rect">
            <a:avLst/>
          </a:prstGeom>
          <a:noFill/>
        </p:spPr>
        <p:txBody>
          <a:bodyPr wrap="square" rtlCol="0">
            <a:spAutoFit/>
          </a:bodyPr>
          <a:lstStyle/>
          <a:p>
            <a:pPr>
              <a:buFont typeface="Arial" panose="020B0604020202020204" pitchFamily="34" charset="0"/>
              <a:buNone/>
            </a:pPr>
            <a:endParaRPr lang="en-GB" altLang="en-US" dirty="0"/>
          </a:p>
          <a:p>
            <a:pPr>
              <a:lnSpc>
                <a:spcPct val="100000"/>
              </a:lnSpc>
              <a:spcBef>
                <a:spcPct val="0"/>
              </a:spcBef>
              <a:buFontTx/>
              <a:buNone/>
            </a:pPr>
            <a:r>
              <a:rPr lang="en-GB" altLang="en-US" dirty="0"/>
              <a:t>There are two balanced forces.</a:t>
            </a:r>
            <a:endParaRPr lang="en-GB" altLang="en-US" sz="2800" b="1" dirty="0"/>
          </a:p>
          <a:p>
            <a:pPr>
              <a:buFont typeface="Arial" panose="020B0604020202020204" pitchFamily="34" charset="0"/>
              <a:buNone/>
            </a:pPr>
            <a:endParaRPr lang="en-GB" altLang="en-US" dirty="0"/>
          </a:p>
        </p:txBody>
      </p:sp>
      <p:grpSp>
        <p:nvGrpSpPr>
          <p:cNvPr id="16" name="Group 15"/>
          <p:cNvGrpSpPr/>
          <p:nvPr/>
        </p:nvGrpSpPr>
        <p:grpSpPr>
          <a:xfrm>
            <a:off x="6095981" y="2815664"/>
            <a:ext cx="2895908" cy="1495836"/>
            <a:chOff x="5049703" y="3723186"/>
            <a:chExt cx="3999123" cy="2065684"/>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723" y="3723186"/>
              <a:ext cx="2045084" cy="1242700"/>
            </a:xfrm>
            <a:prstGeom prst="rect">
              <a:avLst/>
            </a:prstGeom>
          </p:spPr>
        </p:pic>
        <p:sp>
          <p:nvSpPr>
            <p:cNvPr id="15" name="TextBox 14"/>
            <p:cNvSpPr txBox="1"/>
            <p:nvPr/>
          </p:nvSpPr>
          <p:spPr>
            <a:xfrm>
              <a:off x="5049703" y="4896315"/>
              <a:ext cx="3999123" cy="892555"/>
            </a:xfrm>
            <a:prstGeom prst="rect">
              <a:avLst/>
            </a:prstGeom>
            <a:noFill/>
          </p:spPr>
          <p:txBody>
            <a:bodyPr wrap="square" rtlCol="0">
              <a:spAutoFit/>
            </a:bodyPr>
            <a:lstStyle/>
            <a:p>
              <a:pPr algn="ctr"/>
              <a:r>
                <a:rPr lang="en-GB" dirty="0"/>
                <a:t>A car </a:t>
              </a:r>
            </a:p>
            <a:p>
              <a:pPr algn="ctr"/>
              <a:r>
                <a:rPr lang="en-GB" dirty="0"/>
                <a:t>accelerating</a:t>
              </a:r>
            </a:p>
          </p:txBody>
        </p:sp>
      </p:grpSp>
      <p:grpSp>
        <p:nvGrpSpPr>
          <p:cNvPr id="19" name="Group 18"/>
          <p:cNvGrpSpPr/>
          <p:nvPr/>
        </p:nvGrpSpPr>
        <p:grpSpPr>
          <a:xfrm>
            <a:off x="4814729" y="2846255"/>
            <a:ext cx="3052532" cy="1393855"/>
            <a:chOff x="5802471" y="1886173"/>
            <a:chExt cx="3999123" cy="182609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471" y="1886173"/>
              <a:ext cx="2276590" cy="1503585"/>
            </a:xfrm>
            <a:prstGeom prst="rect">
              <a:avLst/>
            </a:prstGeom>
          </p:spPr>
        </p:pic>
        <p:sp>
          <p:nvSpPr>
            <p:cNvPr id="17" name="TextBox 16"/>
            <p:cNvSpPr txBox="1"/>
            <p:nvPr/>
          </p:nvSpPr>
          <p:spPr>
            <a:xfrm>
              <a:off x="5802471" y="3342931"/>
              <a:ext cx="3999123" cy="369332"/>
            </a:xfrm>
            <a:prstGeom prst="rect">
              <a:avLst/>
            </a:prstGeom>
            <a:noFill/>
          </p:spPr>
          <p:txBody>
            <a:bodyPr wrap="square" rtlCol="0">
              <a:spAutoFit/>
            </a:bodyPr>
            <a:lstStyle/>
            <a:p>
              <a:r>
                <a:rPr lang="en-GB" dirty="0"/>
                <a:t>Someone skydiving</a:t>
              </a:r>
            </a:p>
          </p:txBody>
        </p:sp>
      </p:grpSp>
      <p:grpSp>
        <p:nvGrpSpPr>
          <p:cNvPr id="22" name="Group 21"/>
          <p:cNvGrpSpPr/>
          <p:nvPr/>
        </p:nvGrpSpPr>
        <p:grpSpPr>
          <a:xfrm>
            <a:off x="803013" y="2445626"/>
            <a:ext cx="1815870" cy="2063750"/>
            <a:chOff x="1135713" y="2460708"/>
            <a:chExt cx="2114264" cy="2402876"/>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753" y="2460708"/>
              <a:ext cx="1716653" cy="1743896"/>
            </a:xfrm>
            <a:prstGeom prst="rect">
              <a:avLst/>
            </a:prstGeom>
          </p:spPr>
        </p:pic>
        <p:sp>
          <p:nvSpPr>
            <p:cNvPr id="18" name="TextBox 17"/>
            <p:cNvSpPr txBox="1"/>
            <p:nvPr/>
          </p:nvSpPr>
          <p:spPr>
            <a:xfrm>
              <a:off x="1135713" y="4217253"/>
              <a:ext cx="2114264" cy="646331"/>
            </a:xfrm>
            <a:prstGeom prst="rect">
              <a:avLst/>
            </a:prstGeom>
            <a:noFill/>
          </p:spPr>
          <p:txBody>
            <a:bodyPr wrap="square" rtlCol="0">
              <a:spAutoFit/>
            </a:bodyPr>
            <a:lstStyle/>
            <a:p>
              <a:pPr algn="ctr"/>
              <a:r>
                <a:rPr lang="en-GB" dirty="0"/>
                <a:t>A bike resting next to its rider</a:t>
              </a:r>
            </a:p>
          </p:txBody>
        </p:sp>
      </p:grpSp>
      <p:grpSp>
        <p:nvGrpSpPr>
          <p:cNvPr id="21" name="Group 20"/>
          <p:cNvGrpSpPr/>
          <p:nvPr/>
        </p:nvGrpSpPr>
        <p:grpSpPr>
          <a:xfrm>
            <a:off x="2529236" y="2511567"/>
            <a:ext cx="1829529" cy="2064163"/>
            <a:chOff x="3653601" y="1814941"/>
            <a:chExt cx="2198200" cy="2480115"/>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634" y="1814941"/>
              <a:ext cx="1231327" cy="1745388"/>
            </a:xfrm>
            <a:prstGeom prst="rect">
              <a:avLst/>
            </a:prstGeom>
          </p:spPr>
        </p:pic>
        <p:sp>
          <p:nvSpPr>
            <p:cNvPr id="20" name="TextBox 19"/>
            <p:cNvSpPr txBox="1"/>
            <p:nvPr/>
          </p:nvSpPr>
          <p:spPr>
            <a:xfrm>
              <a:off x="3653601" y="3518482"/>
              <a:ext cx="2198200" cy="776574"/>
            </a:xfrm>
            <a:prstGeom prst="rect">
              <a:avLst/>
            </a:prstGeom>
            <a:noFill/>
          </p:spPr>
          <p:txBody>
            <a:bodyPr wrap="square" rtlCol="0">
              <a:spAutoFit/>
            </a:bodyPr>
            <a:lstStyle/>
            <a:p>
              <a:pPr algn="ctr"/>
              <a:r>
                <a:rPr lang="en-GB" dirty="0"/>
                <a:t>Someone sitting on a chair</a:t>
              </a:r>
            </a:p>
          </p:txBody>
        </p:sp>
      </p:grpSp>
      <p:sp>
        <p:nvSpPr>
          <p:cNvPr id="23" name="Rectangle 22"/>
          <p:cNvSpPr/>
          <p:nvPr/>
        </p:nvSpPr>
        <p:spPr>
          <a:xfrm>
            <a:off x="734321" y="1870854"/>
            <a:ext cx="3680682" cy="37320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balanced</a:t>
            </a:r>
          </a:p>
        </p:txBody>
      </p:sp>
      <p:sp>
        <p:nvSpPr>
          <p:cNvPr id="24" name="Rectangle 23"/>
          <p:cNvSpPr/>
          <p:nvPr/>
        </p:nvSpPr>
        <p:spPr>
          <a:xfrm>
            <a:off x="4758491" y="1859322"/>
            <a:ext cx="3680682" cy="38474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unbalanced</a:t>
            </a:r>
          </a:p>
        </p:txBody>
      </p:sp>
      <p:sp>
        <p:nvSpPr>
          <p:cNvPr id="25" name="Rectangle 24">
            <a:hlinkClick r:id="rId7"/>
          </p:cNvPr>
          <p:cNvSpPr/>
          <p:nvPr/>
        </p:nvSpPr>
        <p:spPr>
          <a:xfrm>
            <a:off x="8530206" y="6554598"/>
            <a:ext cx="613794" cy="303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7841196"/>
      </p:ext>
    </p:extLst>
  </p:cSld>
  <p:clrMapOvr>
    <a:masterClrMapping/>
  </p:clrMapOvr>
  <mc:AlternateContent xmlns:mc="http://schemas.openxmlformats.org/markup-compatibility/2006" xmlns:p14="http://schemas.microsoft.com/office/powerpoint/2010/main">
    <mc:Choice Requires="p14">
      <p:transition p14:dur="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3" grpId="0"/>
      <p:bldP spid="2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273</TotalTime>
  <Words>1170</Words>
  <Application>Microsoft Office PowerPoint</Application>
  <PresentationFormat>On-screen Show (4:3)</PresentationFormat>
  <Paragraphs>201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Twinkl</vt:lpstr>
      <vt:lpstr>Times New Roman</vt:lpstr>
      <vt:lpstr>Sassoon Infant Rg</vt:lpstr>
      <vt:lpstr>Calibri</vt:lpstr>
      <vt:lpstr>Arial</vt:lpstr>
      <vt:lpstr>Office Theme</vt:lpstr>
      <vt:lpstr>PowerPoint Presentation</vt:lpstr>
      <vt:lpstr>Escape the Wind Tunnel </vt:lpstr>
      <vt:lpstr>Escape the Wind Tunnel </vt:lpstr>
      <vt:lpstr>Escape the Wind Tunnel </vt:lpstr>
      <vt:lpstr>Escape the Wind Tunnel </vt:lpstr>
      <vt:lpstr>Escape the Wind Tunnel – Clue 1 </vt:lpstr>
      <vt:lpstr>Escape the Wind Tunnel – Clue 2 </vt:lpstr>
      <vt:lpstr>Escape the Wind Tunnel – Clue 3 </vt:lpstr>
      <vt:lpstr>Escape the Wind Tunnel – Clue 4 </vt:lpstr>
      <vt:lpstr>Escape the Wind Tunnel – Clue 5</vt:lpstr>
      <vt:lpstr>Escape the Wind Tunnel – Clue 6</vt:lpstr>
      <vt:lpstr>Escape the Wind Tunnel – Clue 7</vt:lpstr>
      <vt:lpstr>Escape the Wind Tunnel – Clue 8</vt:lpstr>
      <vt:lpstr>Escape the Wind Tunnel – Clue 9</vt:lpstr>
      <vt:lpstr>Escape the Wind Tunnel – Clue 10</vt:lpstr>
      <vt:lpstr>Escape the Wind Tunnel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Andrews</dc:creator>
  <cp:lastModifiedBy>Shannon Andrews</cp:lastModifiedBy>
  <cp:revision>23</cp:revision>
  <dcterms:created xsi:type="dcterms:W3CDTF">2019-11-19T10:36:37Z</dcterms:created>
  <dcterms:modified xsi:type="dcterms:W3CDTF">2019-12-04T12:21:40Z</dcterms:modified>
</cp:coreProperties>
</file>