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9" r:id="rId6"/>
    <p:sldId id="282" r:id="rId7"/>
    <p:sldId id="290" r:id="rId8"/>
    <p:sldId id="284" r:id="rId9"/>
    <p:sldId id="288" r:id="rId10"/>
    <p:sldId id="277" r:id="rId11"/>
    <p:sldId id="286" r:id="rId12"/>
  </p:sldIdLst>
  <p:sldSz cx="9144000" cy="6858000" type="screen4x3"/>
  <p:notesSz cx="6858000" cy="9144000"/>
  <p:embeddedFontLst>
    <p:embeddedFont>
      <p:font typeface="Tuffy" panose="020B0603060100000000" pitchFamily="34" charset="0"/>
      <p:regular r:id="rId15"/>
      <p:bold r:id="rId16"/>
      <p:italic r:id="rId17"/>
      <p:boldItalic r:id="rId18"/>
    </p:embeddedFont>
    <p:embeddedFont>
      <p:font typeface="Twinkl" pitchFamily="2" charset="0"/>
      <p:regular r:id="rId19"/>
      <p:bold r:id="rId20"/>
    </p:embeddedFont>
    <p:embeddedFont>
      <p:font typeface="Tuffy-TTF" panose="020B0603060100000000"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32" userDrawn="1">
          <p15:clr>
            <a:srgbClr val="A4A3A4"/>
          </p15:clr>
        </p15:guide>
        <p15:guide id="8" pos="476" userDrawn="1">
          <p15:clr>
            <a:srgbClr val="A4A3A4"/>
          </p15:clr>
        </p15:guide>
        <p15:guide id="9" orient="horz" pos="47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506C"/>
    <a:srgbClr val="2CB7BC"/>
    <a:srgbClr val="009541"/>
    <a:srgbClr val="F8CACA"/>
    <a:srgbClr val="F08213"/>
    <a:srgbClr val="87BD31"/>
    <a:srgbClr val="B9D26E"/>
    <a:srgbClr val="4DB1E3"/>
    <a:srgbClr val="E84D15"/>
    <a:srgbClr val="CA4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0" d="100"/>
          <a:sy n="110" d="100"/>
        </p:scale>
        <p:origin x="1542" y="108"/>
      </p:cViewPr>
      <p:guideLst>
        <p:guide orient="horz" pos="2160"/>
        <p:guide pos="2880"/>
        <p:guide pos="340"/>
        <p:guide orient="horz" pos="3952"/>
        <p:guide pos="5420"/>
        <p:guide orient="horz" pos="332"/>
        <p:guide pos="476"/>
        <p:guide orient="horz" pos="47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6-white-rose-maths-resources-key-stage-1-year-1-year-2/autumn-block-2-addition-subtraction-multiplication-and-division-year-6-white-rose-maths-resources-key-stage-1-year-1-year-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twinkl.co.uk/resources/planit-maths-primary-teaching-resources-year-6/planit-maths-primary-teaching-resources-year-6-number---addition-subtraction-multiplication-and-division/planit-maths-primary-teaching-resources-year-6-number---addition-subtraction-multiplication-and-division-divide-numbers-up-to-4-digits-by-a-two-digit-whole-number-using-the-formal-written-method-of-long-division-and-interpret-remainders-as-whole-number-remainders-fractions-or-by-rounding-as-appropriate-for-the-context" TargetMode="Externa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white-rose-maths-resources/year-6-white-rose-maths-resources-key-stage-1-year-1-year-2/autumn-block-2-addition-subtraction-multiplication-and-division-year-6-white-rose-maths-resources-key-stage-1-year-1-year-2"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AF8D3589-33C1-4C55-8514-D0A2B9B9AD4A}"/>
              </a:ext>
            </a:extLst>
          </p:cNvPr>
          <p:cNvSpPr/>
          <p:nvPr/>
        </p:nvSpPr>
        <p:spPr>
          <a:xfrm>
            <a:off x="0" y="5448300"/>
            <a:ext cx="1838325" cy="1409700"/>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883447"/>
          </a:xfrm>
          <a:prstGeom prst="rect">
            <a:avLst/>
          </a:prstGeom>
          <a:solidFill>
            <a:schemeClr val="bg1"/>
          </a:solidFill>
        </p:spPr>
        <p:txBody>
          <a:bodyPr wrap="square">
            <a:spAutoFit/>
          </a:bodyPr>
          <a:lstStyle/>
          <a:p>
            <a:pPr lvl="0" algn="ctr">
              <a:lnSpc>
                <a:spcPct val="110000"/>
              </a:lnSpc>
            </a:pPr>
            <a:r>
              <a:rPr lang="en-GB" sz="1600" b="1" dirty="0">
                <a:solidFill>
                  <a:srgbClr val="014482"/>
                </a:solidFill>
                <a:latin typeface="Tuffy" panose="020B0603060100000000" pitchFamily="34" charset="0"/>
                <a:ea typeface="Tuffy" panose="020B0603060100000000" pitchFamily="34" charset="0"/>
              </a:rPr>
              <a:t>Divide numbers up to 4 digits by a two-digit whole number using the formal written method of long division, and interpret remainders as whole number remainders, fractions, or by rounding, as appropriate for the context.</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FFDD8C81-0623-45A5-8CFC-75496FC4316A}"/>
              </a:ext>
            </a:extLst>
          </p:cNvPr>
          <p:cNvSpPr/>
          <p:nvPr/>
        </p:nvSpPr>
        <p:spPr>
          <a:xfrm>
            <a:off x="3652837" y="2724150"/>
            <a:ext cx="1838325" cy="1409700"/>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352357"/>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Divide numbers up to 4 digits by a two-digit whole number using the formal written method of long division, and interpret remainders as whole number remainders, fractions, or by rounding, as appropriate for the context.</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81865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Long Division 4</a:t>
            </a:r>
            <a:endParaRPr lang="en-GB" sz="1600" b="1" dirty="0">
              <a:solidFill>
                <a:schemeClr val="bg1"/>
              </a:solidFill>
            </a:endParaRPr>
          </a:p>
        </p:txBody>
      </p:sp>
      <p:sp>
        <p:nvSpPr>
          <p:cNvPr id="97" name="Rectangle 96"/>
          <p:cNvSpPr/>
          <p:nvPr/>
        </p:nvSpPr>
        <p:spPr>
          <a:xfrm>
            <a:off x="226422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226422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97412E97-1908-47C5-AAE4-0EA777892D97}"/>
              </a:ext>
            </a:extLst>
          </p:cNvPr>
          <p:cNvGraphicFramePr>
            <a:graphicFrameLocks noGrp="1"/>
          </p:cNvGraphicFramePr>
          <p:nvPr>
            <p:extLst>
              <p:ext uri="{D42A27DB-BD31-4B8C-83A1-F6EECF244321}">
                <p14:modId xmlns:p14="http://schemas.microsoft.com/office/powerpoint/2010/main" val="11491829"/>
              </p:ext>
            </p:extLst>
          </p:nvPr>
        </p:nvGraphicFramePr>
        <p:xfrm>
          <a:off x="755650" y="2635134"/>
          <a:ext cx="2520000" cy="2880000"/>
        </p:xfrm>
        <a:graphic>
          <a:graphicData uri="http://schemas.openxmlformats.org/drawingml/2006/table">
            <a:tbl>
              <a:tblPr>
                <a:tableStyleId>{5C22544A-7EE6-4342-B048-85BDC9FD1C3A}</a:tableStyleId>
              </a:tblPr>
              <a:tblGrid>
                <a:gridCol w="360000">
                  <a:extLst>
                    <a:ext uri="{9D8B030D-6E8A-4147-A177-3AD203B41FA5}">
                      <a16:colId xmlns:a16="http://schemas.microsoft.com/office/drawing/2014/main" val="999599389"/>
                    </a:ext>
                  </a:extLst>
                </a:gridCol>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360000">
                  <a:extLst>
                    <a:ext uri="{9D8B030D-6E8A-4147-A177-3AD203B41FA5}">
                      <a16:colId xmlns:a16="http://schemas.microsoft.com/office/drawing/2014/main" val="20005"/>
                    </a:ext>
                  </a:extLst>
                </a:gridCol>
              </a:tblGrid>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6106155"/>
                  </a:ext>
                </a:extLst>
              </a:tr>
            </a:tbl>
          </a:graphicData>
        </a:graphic>
      </p:graphicFrame>
      <p:sp>
        <p:nvSpPr>
          <p:cNvPr id="10" name="TextBox 9">
            <a:extLst>
              <a:ext uri="{FF2B5EF4-FFF2-40B4-BE49-F238E27FC236}">
                <a16:creationId xmlns:a16="http://schemas.microsoft.com/office/drawing/2014/main" id="{072F4937-4DD0-47DA-BF48-686426620293}"/>
              </a:ext>
            </a:extLst>
          </p:cNvPr>
          <p:cNvSpPr txBox="1"/>
          <p:nvPr/>
        </p:nvSpPr>
        <p:spPr>
          <a:xfrm>
            <a:off x="1474324" y="2627542"/>
            <a:ext cx="363759" cy="369332"/>
          </a:xfrm>
          <a:prstGeom prst="rect">
            <a:avLst/>
          </a:prstGeom>
          <a:noFill/>
          <a:ln>
            <a:noFill/>
          </a:ln>
        </p:spPr>
        <p:txBody>
          <a:bodyPr wrap="square" rtlCol="0">
            <a:spAutoFit/>
          </a:bodyPr>
          <a:lstStyle/>
          <a:p>
            <a:pPr algn="ctr"/>
            <a:r>
              <a:rPr lang="en-GB" dirty="0">
                <a:solidFill>
                  <a:srgbClr val="009541"/>
                </a:solidFill>
              </a:rPr>
              <a:t>0   </a:t>
            </a:r>
          </a:p>
        </p:txBody>
      </p:sp>
      <p:sp>
        <p:nvSpPr>
          <p:cNvPr id="11" name="TextBox 10">
            <a:extLst>
              <a:ext uri="{FF2B5EF4-FFF2-40B4-BE49-F238E27FC236}">
                <a16:creationId xmlns:a16="http://schemas.microsoft.com/office/drawing/2014/main" id="{EF8EBEBE-1BC6-4988-8BDA-EC305276967B}"/>
              </a:ext>
            </a:extLst>
          </p:cNvPr>
          <p:cNvSpPr txBox="1"/>
          <p:nvPr/>
        </p:nvSpPr>
        <p:spPr>
          <a:xfrm>
            <a:off x="1838083" y="2627542"/>
            <a:ext cx="363759" cy="369332"/>
          </a:xfrm>
          <a:prstGeom prst="rect">
            <a:avLst/>
          </a:prstGeom>
          <a:noFill/>
          <a:ln>
            <a:noFill/>
          </a:ln>
        </p:spPr>
        <p:txBody>
          <a:bodyPr wrap="square" rtlCol="0">
            <a:spAutoFit/>
          </a:bodyPr>
          <a:lstStyle/>
          <a:p>
            <a:pPr algn="ctr"/>
            <a:r>
              <a:rPr lang="en-GB" dirty="0">
                <a:solidFill>
                  <a:srgbClr val="009541"/>
                </a:solidFill>
              </a:rPr>
              <a:t>1   </a:t>
            </a:r>
          </a:p>
        </p:txBody>
      </p:sp>
      <p:sp>
        <p:nvSpPr>
          <p:cNvPr id="12" name="TextBox 11">
            <a:extLst>
              <a:ext uri="{FF2B5EF4-FFF2-40B4-BE49-F238E27FC236}">
                <a16:creationId xmlns:a16="http://schemas.microsoft.com/office/drawing/2014/main" id="{D74D35EC-232B-4D4A-B72A-B6C2E0D0F180}"/>
              </a:ext>
            </a:extLst>
          </p:cNvPr>
          <p:cNvSpPr txBox="1"/>
          <p:nvPr/>
        </p:nvSpPr>
        <p:spPr>
          <a:xfrm>
            <a:off x="2201734" y="2627542"/>
            <a:ext cx="363759" cy="369332"/>
          </a:xfrm>
          <a:prstGeom prst="rect">
            <a:avLst/>
          </a:prstGeom>
          <a:noFill/>
          <a:ln>
            <a:noFill/>
          </a:ln>
        </p:spPr>
        <p:txBody>
          <a:bodyPr wrap="square" rtlCol="0">
            <a:spAutoFit/>
          </a:bodyPr>
          <a:lstStyle/>
          <a:p>
            <a:pPr algn="ctr"/>
            <a:r>
              <a:rPr lang="en-GB" dirty="0">
                <a:solidFill>
                  <a:srgbClr val="009541"/>
                </a:solidFill>
              </a:rPr>
              <a:t>1   </a:t>
            </a:r>
          </a:p>
        </p:txBody>
      </p:sp>
      <p:sp>
        <p:nvSpPr>
          <p:cNvPr id="13" name="TextBox 12">
            <a:extLst>
              <a:ext uri="{FF2B5EF4-FFF2-40B4-BE49-F238E27FC236}">
                <a16:creationId xmlns:a16="http://schemas.microsoft.com/office/drawing/2014/main" id="{51249441-37D9-4808-90A0-FFEA024EE43C}"/>
              </a:ext>
            </a:extLst>
          </p:cNvPr>
          <p:cNvSpPr txBox="1"/>
          <p:nvPr/>
        </p:nvSpPr>
        <p:spPr>
          <a:xfrm>
            <a:off x="2806100" y="2627542"/>
            <a:ext cx="558811" cy="369332"/>
          </a:xfrm>
          <a:prstGeom prst="rect">
            <a:avLst/>
          </a:prstGeom>
          <a:noFill/>
          <a:ln>
            <a:noFill/>
          </a:ln>
        </p:spPr>
        <p:txBody>
          <a:bodyPr wrap="square" rtlCol="0">
            <a:spAutoFit/>
          </a:bodyPr>
          <a:lstStyle/>
          <a:p>
            <a:pPr algn="ctr"/>
            <a:r>
              <a:rPr lang="en-GB" sz="1400" dirty="0">
                <a:solidFill>
                  <a:srgbClr val="009541"/>
                </a:solidFill>
              </a:rPr>
              <a:t>r</a:t>
            </a:r>
            <a:r>
              <a:rPr lang="en-GB" dirty="0">
                <a:solidFill>
                  <a:srgbClr val="009541"/>
                </a:solidFill>
              </a:rPr>
              <a:t>12  </a:t>
            </a:r>
          </a:p>
        </p:txBody>
      </p:sp>
      <p:sp>
        <p:nvSpPr>
          <p:cNvPr id="14" name="TextBox 13">
            <a:extLst>
              <a:ext uri="{FF2B5EF4-FFF2-40B4-BE49-F238E27FC236}">
                <a16:creationId xmlns:a16="http://schemas.microsoft.com/office/drawing/2014/main" id="{BEB267F5-C9A0-473B-864D-7A3890BE6E4F}"/>
              </a:ext>
            </a:extLst>
          </p:cNvPr>
          <p:cNvSpPr txBox="1"/>
          <p:nvPr/>
        </p:nvSpPr>
        <p:spPr>
          <a:xfrm>
            <a:off x="670873" y="2101457"/>
            <a:ext cx="1462563" cy="369332"/>
          </a:xfrm>
          <a:prstGeom prst="rect">
            <a:avLst/>
          </a:prstGeom>
          <a:noFill/>
          <a:ln>
            <a:noFill/>
          </a:ln>
        </p:spPr>
        <p:txBody>
          <a:bodyPr wrap="square" rtlCol="0">
            <a:spAutoFit/>
          </a:bodyPr>
          <a:lstStyle/>
          <a:p>
            <a:r>
              <a:rPr lang="en-GB" dirty="0">
                <a:solidFill>
                  <a:schemeClr val="tx1">
                    <a:lumMod val="90000"/>
                    <a:lumOff val="10000"/>
                  </a:schemeClr>
                </a:solidFill>
              </a:rPr>
              <a:t>2564 ÷ 22 =</a:t>
            </a:r>
          </a:p>
        </p:txBody>
      </p:sp>
      <p:sp>
        <p:nvSpPr>
          <p:cNvPr id="15" name="TextBox 14">
            <a:extLst>
              <a:ext uri="{FF2B5EF4-FFF2-40B4-BE49-F238E27FC236}">
                <a16:creationId xmlns:a16="http://schemas.microsoft.com/office/drawing/2014/main" id="{B421E6D0-60A7-416D-80EA-054DF221EB9B}"/>
              </a:ext>
            </a:extLst>
          </p:cNvPr>
          <p:cNvSpPr txBox="1"/>
          <p:nvPr/>
        </p:nvSpPr>
        <p:spPr>
          <a:xfrm>
            <a:off x="1927359" y="2101457"/>
            <a:ext cx="872806" cy="369332"/>
          </a:xfrm>
          <a:prstGeom prst="rect">
            <a:avLst/>
          </a:prstGeom>
          <a:noFill/>
          <a:ln>
            <a:noFill/>
          </a:ln>
        </p:spPr>
        <p:txBody>
          <a:bodyPr wrap="square" rtlCol="0">
            <a:spAutoFit/>
          </a:bodyPr>
          <a:lstStyle/>
          <a:p>
            <a:pPr algn="ctr"/>
            <a:r>
              <a:rPr lang="en-GB" b="1" dirty="0">
                <a:solidFill>
                  <a:srgbClr val="009541"/>
                </a:solidFill>
              </a:rPr>
              <a:t>116r12</a:t>
            </a:r>
          </a:p>
        </p:txBody>
      </p:sp>
      <p:sp>
        <p:nvSpPr>
          <p:cNvPr id="16" name="TextBox 15">
            <a:extLst>
              <a:ext uri="{FF2B5EF4-FFF2-40B4-BE49-F238E27FC236}">
                <a16:creationId xmlns:a16="http://schemas.microsoft.com/office/drawing/2014/main" id="{489C719B-3B5D-4917-A705-9FF97D148CC7}"/>
              </a:ext>
            </a:extLst>
          </p:cNvPr>
          <p:cNvSpPr txBox="1"/>
          <p:nvPr/>
        </p:nvSpPr>
        <p:spPr>
          <a:xfrm>
            <a:off x="755650" y="1395132"/>
            <a:ext cx="4411968" cy="553998"/>
          </a:xfrm>
          <a:prstGeom prst="rect">
            <a:avLst/>
          </a:prstGeom>
          <a:noFill/>
        </p:spPr>
        <p:txBody>
          <a:bodyPr wrap="square" lIns="0" tIns="0" rIns="0" bIns="0" rtlCol="0">
            <a:spAutoFit/>
          </a:bodyPr>
          <a:lstStyle/>
          <a:p>
            <a:r>
              <a:rPr lang="en-GB" dirty="0"/>
              <a:t>Use your knowledge of multiples to help you solve these division questions:</a:t>
            </a:r>
          </a:p>
        </p:txBody>
      </p:sp>
      <p:sp>
        <p:nvSpPr>
          <p:cNvPr id="17" name="TextBox 16">
            <a:extLst>
              <a:ext uri="{FF2B5EF4-FFF2-40B4-BE49-F238E27FC236}">
                <a16:creationId xmlns:a16="http://schemas.microsoft.com/office/drawing/2014/main" id="{D06B3392-5FD1-497A-BB7C-85768B18F839}"/>
              </a:ext>
            </a:extLst>
          </p:cNvPr>
          <p:cNvSpPr txBox="1"/>
          <p:nvPr/>
        </p:nvSpPr>
        <p:spPr>
          <a:xfrm>
            <a:off x="1110565" y="2987688"/>
            <a:ext cx="363759" cy="369332"/>
          </a:xfrm>
          <a:prstGeom prst="rect">
            <a:avLst/>
          </a:prstGeom>
          <a:noFill/>
          <a:ln>
            <a:noFill/>
          </a:ln>
        </p:spPr>
        <p:txBody>
          <a:bodyPr wrap="square" rtlCol="0">
            <a:spAutoFit/>
          </a:bodyPr>
          <a:lstStyle/>
          <a:p>
            <a:pPr algn="ctr"/>
            <a:r>
              <a:rPr lang="en-GB" dirty="0">
                <a:solidFill>
                  <a:srgbClr val="009541"/>
                </a:solidFill>
              </a:rPr>
              <a:t>2   </a:t>
            </a:r>
          </a:p>
        </p:txBody>
      </p:sp>
      <p:sp>
        <p:nvSpPr>
          <p:cNvPr id="18" name="TextBox 17">
            <a:extLst>
              <a:ext uri="{FF2B5EF4-FFF2-40B4-BE49-F238E27FC236}">
                <a16:creationId xmlns:a16="http://schemas.microsoft.com/office/drawing/2014/main" id="{839664B1-1801-410D-9456-56B58B63D5E4}"/>
              </a:ext>
            </a:extLst>
          </p:cNvPr>
          <p:cNvSpPr txBox="1"/>
          <p:nvPr/>
        </p:nvSpPr>
        <p:spPr>
          <a:xfrm>
            <a:off x="1474324" y="2987688"/>
            <a:ext cx="363759" cy="369332"/>
          </a:xfrm>
          <a:prstGeom prst="rect">
            <a:avLst/>
          </a:prstGeom>
          <a:noFill/>
          <a:ln>
            <a:noFill/>
          </a:ln>
        </p:spPr>
        <p:txBody>
          <a:bodyPr wrap="square" rtlCol="0">
            <a:spAutoFit/>
          </a:bodyPr>
          <a:lstStyle/>
          <a:p>
            <a:pPr algn="ctr"/>
            <a:r>
              <a:rPr lang="en-GB" dirty="0">
                <a:solidFill>
                  <a:srgbClr val="009541"/>
                </a:solidFill>
              </a:rPr>
              <a:t>2</a:t>
            </a:r>
          </a:p>
        </p:txBody>
      </p:sp>
      <p:sp>
        <p:nvSpPr>
          <p:cNvPr id="19" name="TextBox 18">
            <a:extLst>
              <a:ext uri="{FF2B5EF4-FFF2-40B4-BE49-F238E27FC236}">
                <a16:creationId xmlns:a16="http://schemas.microsoft.com/office/drawing/2014/main" id="{A8BD4D9F-5900-4401-9A1C-415AF5C454B5}"/>
              </a:ext>
            </a:extLst>
          </p:cNvPr>
          <p:cNvSpPr txBox="1"/>
          <p:nvPr/>
        </p:nvSpPr>
        <p:spPr>
          <a:xfrm>
            <a:off x="1837975" y="2987688"/>
            <a:ext cx="363759" cy="369332"/>
          </a:xfrm>
          <a:prstGeom prst="rect">
            <a:avLst/>
          </a:prstGeom>
          <a:noFill/>
          <a:ln>
            <a:noFill/>
          </a:ln>
        </p:spPr>
        <p:txBody>
          <a:bodyPr wrap="square" rtlCol="0">
            <a:spAutoFit/>
          </a:bodyPr>
          <a:lstStyle/>
          <a:p>
            <a:pPr algn="ctr"/>
            <a:r>
              <a:rPr lang="en-GB" dirty="0">
                <a:solidFill>
                  <a:srgbClr val="009541"/>
                </a:solidFill>
              </a:rPr>
              <a:t>5   </a:t>
            </a:r>
          </a:p>
        </p:txBody>
      </p:sp>
      <p:sp>
        <p:nvSpPr>
          <p:cNvPr id="20" name="TextBox 19">
            <a:extLst>
              <a:ext uri="{FF2B5EF4-FFF2-40B4-BE49-F238E27FC236}">
                <a16:creationId xmlns:a16="http://schemas.microsoft.com/office/drawing/2014/main" id="{55811C7B-11A9-4454-AE02-9E559DF883D2}"/>
              </a:ext>
            </a:extLst>
          </p:cNvPr>
          <p:cNvSpPr txBox="1"/>
          <p:nvPr/>
        </p:nvSpPr>
        <p:spPr>
          <a:xfrm>
            <a:off x="2189746" y="2987688"/>
            <a:ext cx="363759" cy="369332"/>
          </a:xfrm>
          <a:prstGeom prst="rect">
            <a:avLst/>
          </a:prstGeom>
          <a:noFill/>
          <a:ln>
            <a:noFill/>
          </a:ln>
        </p:spPr>
        <p:txBody>
          <a:bodyPr wrap="square" rtlCol="0">
            <a:spAutoFit/>
          </a:bodyPr>
          <a:lstStyle/>
          <a:p>
            <a:pPr algn="ctr"/>
            <a:r>
              <a:rPr lang="en-GB" dirty="0">
                <a:solidFill>
                  <a:srgbClr val="009541"/>
                </a:solidFill>
              </a:rPr>
              <a:t>6   </a:t>
            </a:r>
          </a:p>
        </p:txBody>
      </p:sp>
      <p:sp>
        <p:nvSpPr>
          <p:cNvPr id="21" name="TextBox 20">
            <a:extLst>
              <a:ext uri="{FF2B5EF4-FFF2-40B4-BE49-F238E27FC236}">
                <a16:creationId xmlns:a16="http://schemas.microsoft.com/office/drawing/2014/main" id="{EFD1FDB2-6C76-4EFC-B5D1-2B889CCED34A}"/>
              </a:ext>
            </a:extLst>
          </p:cNvPr>
          <p:cNvSpPr txBox="1"/>
          <p:nvPr/>
        </p:nvSpPr>
        <p:spPr>
          <a:xfrm>
            <a:off x="1110565" y="3357020"/>
            <a:ext cx="363759" cy="369332"/>
          </a:xfrm>
          <a:prstGeom prst="rect">
            <a:avLst/>
          </a:prstGeom>
          <a:noFill/>
          <a:ln>
            <a:noFill/>
          </a:ln>
        </p:spPr>
        <p:txBody>
          <a:bodyPr wrap="square" rtlCol="0">
            <a:spAutoFit/>
          </a:bodyPr>
          <a:lstStyle/>
          <a:p>
            <a:pPr algn="ctr"/>
            <a:r>
              <a:rPr lang="en-GB" dirty="0">
                <a:solidFill>
                  <a:srgbClr val="009541"/>
                </a:solidFill>
              </a:rPr>
              <a:t>−   </a:t>
            </a:r>
          </a:p>
        </p:txBody>
      </p:sp>
      <p:sp>
        <p:nvSpPr>
          <p:cNvPr id="22" name="TextBox 21">
            <a:extLst>
              <a:ext uri="{FF2B5EF4-FFF2-40B4-BE49-F238E27FC236}">
                <a16:creationId xmlns:a16="http://schemas.microsoft.com/office/drawing/2014/main" id="{CD977785-4449-45DD-B2FB-1449DA4FE5DF}"/>
              </a:ext>
            </a:extLst>
          </p:cNvPr>
          <p:cNvSpPr txBox="1"/>
          <p:nvPr/>
        </p:nvSpPr>
        <p:spPr>
          <a:xfrm>
            <a:off x="1474324" y="3357020"/>
            <a:ext cx="363759" cy="369332"/>
          </a:xfrm>
          <a:prstGeom prst="rect">
            <a:avLst/>
          </a:prstGeom>
          <a:noFill/>
          <a:ln>
            <a:noFill/>
          </a:ln>
        </p:spPr>
        <p:txBody>
          <a:bodyPr wrap="square" rtlCol="0">
            <a:spAutoFit/>
          </a:bodyPr>
          <a:lstStyle/>
          <a:p>
            <a:pPr algn="ctr"/>
            <a:r>
              <a:rPr lang="en-GB" dirty="0">
                <a:solidFill>
                  <a:srgbClr val="009541"/>
                </a:solidFill>
              </a:rPr>
              <a:t>2   </a:t>
            </a:r>
          </a:p>
        </p:txBody>
      </p:sp>
      <p:sp>
        <p:nvSpPr>
          <p:cNvPr id="23" name="TextBox 22">
            <a:extLst>
              <a:ext uri="{FF2B5EF4-FFF2-40B4-BE49-F238E27FC236}">
                <a16:creationId xmlns:a16="http://schemas.microsoft.com/office/drawing/2014/main" id="{A40680C5-6506-4F21-BFE7-C4BD8C173939}"/>
              </a:ext>
            </a:extLst>
          </p:cNvPr>
          <p:cNvSpPr txBox="1"/>
          <p:nvPr/>
        </p:nvSpPr>
        <p:spPr>
          <a:xfrm>
            <a:off x="1837975" y="3357020"/>
            <a:ext cx="363759" cy="369332"/>
          </a:xfrm>
          <a:prstGeom prst="rect">
            <a:avLst/>
          </a:prstGeom>
          <a:noFill/>
          <a:ln>
            <a:noFill/>
          </a:ln>
        </p:spPr>
        <p:txBody>
          <a:bodyPr wrap="square" rtlCol="0">
            <a:spAutoFit/>
          </a:bodyPr>
          <a:lstStyle/>
          <a:p>
            <a:pPr algn="ctr"/>
            <a:r>
              <a:rPr lang="en-GB" dirty="0">
                <a:solidFill>
                  <a:srgbClr val="009541"/>
                </a:solidFill>
              </a:rPr>
              <a:t>2   </a:t>
            </a:r>
          </a:p>
        </p:txBody>
      </p:sp>
      <p:sp>
        <p:nvSpPr>
          <p:cNvPr id="24" name="TextBox 23">
            <a:extLst>
              <a:ext uri="{FF2B5EF4-FFF2-40B4-BE49-F238E27FC236}">
                <a16:creationId xmlns:a16="http://schemas.microsoft.com/office/drawing/2014/main" id="{4C984E70-55B0-418F-BED4-0FA1D0432489}"/>
              </a:ext>
            </a:extLst>
          </p:cNvPr>
          <p:cNvSpPr txBox="1"/>
          <p:nvPr/>
        </p:nvSpPr>
        <p:spPr>
          <a:xfrm>
            <a:off x="760300" y="2987688"/>
            <a:ext cx="363759" cy="369332"/>
          </a:xfrm>
          <a:prstGeom prst="rect">
            <a:avLst/>
          </a:prstGeom>
          <a:noFill/>
          <a:ln>
            <a:noFill/>
          </a:ln>
        </p:spPr>
        <p:txBody>
          <a:bodyPr wrap="square" rtlCol="0">
            <a:spAutoFit/>
          </a:bodyPr>
          <a:lstStyle/>
          <a:p>
            <a:pPr algn="ctr"/>
            <a:r>
              <a:rPr lang="en-GB" dirty="0">
                <a:solidFill>
                  <a:srgbClr val="009541"/>
                </a:solidFill>
              </a:rPr>
              <a:t>2   </a:t>
            </a:r>
          </a:p>
        </p:txBody>
      </p:sp>
      <p:sp>
        <p:nvSpPr>
          <p:cNvPr id="25" name="TextBox 24">
            <a:extLst>
              <a:ext uri="{FF2B5EF4-FFF2-40B4-BE49-F238E27FC236}">
                <a16:creationId xmlns:a16="http://schemas.microsoft.com/office/drawing/2014/main" id="{7CFEAF2A-B3DC-4F08-BC28-7F554A1DA435}"/>
              </a:ext>
            </a:extLst>
          </p:cNvPr>
          <p:cNvSpPr txBox="1"/>
          <p:nvPr/>
        </p:nvSpPr>
        <p:spPr>
          <a:xfrm>
            <a:off x="1835035" y="3709574"/>
            <a:ext cx="363759" cy="369332"/>
          </a:xfrm>
          <a:prstGeom prst="rect">
            <a:avLst/>
          </a:prstGeom>
          <a:noFill/>
          <a:ln>
            <a:noFill/>
          </a:ln>
        </p:spPr>
        <p:txBody>
          <a:bodyPr wrap="square" rtlCol="0">
            <a:spAutoFit/>
          </a:bodyPr>
          <a:lstStyle/>
          <a:p>
            <a:pPr algn="ctr"/>
            <a:r>
              <a:rPr lang="en-GB" dirty="0">
                <a:solidFill>
                  <a:srgbClr val="009541"/>
                </a:solidFill>
              </a:rPr>
              <a:t>3   </a:t>
            </a:r>
          </a:p>
        </p:txBody>
      </p:sp>
      <p:sp>
        <p:nvSpPr>
          <p:cNvPr id="26" name="TextBox 25">
            <a:extLst>
              <a:ext uri="{FF2B5EF4-FFF2-40B4-BE49-F238E27FC236}">
                <a16:creationId xmlns:a16="http://schemas.microsoft.com/office/drawing/2014/main" id="{75B226DC-6E21-4F39-89D2-203C2AC345D3}"/>
              </a:ext>
            </a:extLst>
          </p:cNvPr>
          <p:cNvSpPr txBox="1"/>
          <p:nvPr/>
        </p:nvSpPr>
        <p:spPr>
          <a:xfrm>
            <a:off x="2198686" y="3709574"/>
            <a:ext cx="363759" cy="369332"/>
          </a:xfrm>
          <a:prstGeom prst="rect">
            <a:avLst/>
          </a:prstGeom>
          <a:noFill/>
          <a:ln>
            <a:noFill/>
          </a:ln>
        </p:spPr>
        <p:txBody>
          <a:bodyPr wrap="square" rtlCol="0">
            <a:spAutoFit/>
          </a:bodyPr>
          <a:lstStyle/>
          <a:p>
            <a:pPr algn="ctr"/>
            <a:r>
              <a:rPr lang="en-GB" dirty="0">
                <a:solidFill>
                  <a:srgbClr val="009541"/>
                </a:solidFill>
              </a:rPr>
              <a:t>6   </a:t>
            </a:r>
          </a:p>
        </p:txBody>
      </p:sp>
      <p:sp>
        <p:nvSpPr>
          <p:cNvPr id="27" name="TextBox 26">
            <a:extLst>
              <a:ext uri="{FF2B5EF4-FFF2-40B4-BE49-F238E27FC236}">
                <a16:creationId xmlns:a16="http://schemas.microsoft.com/office/drawing/2014/main" id="{85A48D0A-5D35-4F03-A373-AB632DE50A7C}"/>
              </a:ext>
            </a:extLst>
          </p:cNvPr>
          <p:cNvSpPr txBox="1"/>
          <p:nvPr/>
        </p:nvSpPr>
        <p:spPr>
          <a:xfrm>
            <a:off x="1826095" y="4069720"/>
            <a:ext cx="363759" cy="369332"/>
          </a:xfrm>
          <a:prstGeom prst="rect">
            <a:avLst/>
          </a:prstGeom>
          <a:noFill/>
          <a:ln>
            <a:noFill/>
          </a:ln>
        </p:spPr>
        <p:txBody>
          <a:bodyPr wrap="square" rtlCol="0">
            <a:spAutoFit/>
          </a:bodyPr>
          <a:lstStyle/>
          <a:p>
            <a:pPr algn="ctr"/>
            <a:r>
              <a:rPr lang="en-GB" dirty="0">
                <a:solidFill>
                  <a:srgbClr val="009541"/>
                </a:solidFill>
              </a:rPr>
              <a:t>2   </a:t>
            </a:r>
          </a:p>
        </p:txBody>
      </p:sp>
      <p:sp>
        <p:nvSpPr>
          <p:cNvPr id="28" name="TextBox 27">
            <a:extLst>
              <a:ext uri="{FF2B5EF4-FFF2-40B4-BE49-F238E27FC236}">
                <a16:creationId xmlns:a16="http://schemas.microsoft.com/office/drawing/2014/main" id="{5B60C004-E30D-476E-9D55-7696FF17C824}"/>
              </a:ext>
            </a:extLst>
          </p:cNvPr>
          <p:cNvSpPr txBox="1"/>
          <p:nvPr/>
        </p:nvSpPr>
        <p:spPr>
          <a:xfrm>
            <a:off x="2189746" y="4069720"/>
            <a:ext cx="363759" cy="369332"/>
          </a:xfrm>
          <a:prstGeom prst="rect">
            <a:avLst/>
          </a:prstGeom>
          <a:noFill/>
          <a:ln>
            <a:noFill/>
          </a:ln>
        </p:spPr>
        <p:txBody>
          <a:bodyPr wrap="square" rtlCol="0">
            <a:spAutoFit/>
          </a:bodyPr>
          <a:lstStyle/>
          <a:p>
            <a:pPr algn="ctr"/>
            <a:r>
              <a:rPr lang="en-GB" dirty="0">
                <a:solidFill>
                  <a:srgbClr val="009541"/>
                </a:solidFill>
              </a:rPr>
              <a:t>2   </a:t>
            </a:r>
          </a:p>
        </p:txBody>
      </p:sp>
      <p:sp>
        <p:nvSpPr>
          <p:cNvPr id="29" name="TextBox 28">
            <a:extLst>
              <a:ext uri="{FF2B5EF4-FFF2-40B4-BE49-F238E27FC236}">
                <a16:creationId xmlns:a16="http://schemas.microsoft.com/office/drawing/2014/main" id="{B7D82A91-9B9F-40EB-9393-20C7D5316EA5}"/>
              </a:ext>
            </a:extLst>
          </p:cNvPr>
          <p:cNvSpPr txBox="1"/>
          <p:nvPr/>
        </p:nvSpPr>
        <p:spPr>
          <a:xfrm>
            <a:off x="1108156" y="4071724"/>
            <a:ext cx="363759" cy="369332"/>
          </a:xfrm>
          <a:prstGeom prst="rect">
            <a:avLst/>
          </a:prstGeom>
          <a:noFill/>
          <a:ln>
            <a:noFill/>
          </a:ln>
        </p:spPr>
        <p:txBody>
          <a:bodyPr wrap="square" rtlCol="0">
            <a:spAutoFit/>
          </a:bodyPr>
          <a:lstStyle/>
          <a:p>
            <a:pPr algn="ctr"/>
            <a:r>
              <a:rPr lang="en-GB" dirty="0">
                <a:solidFill>
                  <a:srgbClr val="009541"/>
                </a:solidFill>
              </a:rPr>
              <a:t>−   </a:t>
            </a:r>
          </a:p>
        </p:txBody>
      </p:sp>
      <p:sp>
        <p:nvSpPr>
          <p:cNvPr id="30" name="TextBox 29">
            <a:extLst>
              <a:ext uri="{FF2B5EF4-FFF2-40B4-BE49-F238E27FC236}">
                <a16:creationId xmlns:a16="http://schemas.microsoft.com/office/drawing/2014/main" id="{06BADB93-0FDE-4F33-AED4-AAC9B5CAB188}"/>
              </a:ext>
            </a:extLst>
          </p:cNvPr>
          <p:cNvSpPr txBox="1"/>
          <p:nvPr/>
        </p:nvSpPr>
        <p:spPr>
          <a:xfrm>
            <a:off x="2188993" y="4422006"/>
            <a:ext cx="363759" cy="369332"/>
          </a:xfrm>
          <a:prstGeom prst="rect">
            <a:avLst/>
          </a:prstGeom>
          <a:noFill/>
          <a:ln>
            <a:noFill/>
          </a:ln>
        </p:spPr>
        <p:txBody>
          <a:bodyPr wrap="square" rtlCol="0">
            <a:spAutoFit/>
          </a:bodyPr>
          <a:lstStyle/>
          <a:p>
            <a:pPr algn="ctr"/>
            <a:r>
              <a:rPr lang="en-GB" dirty="0">
                <a:solidFill>
                  <a:srgbClr val="009541"/>
                </a:solidFill>
              </a:rPr>
              <a:t>4   </a:t>
            </a:r>
          </a:p>
        </p:txBody>
      </p:sp>
      <p:sp>
        <p:nvSpPr>
          <p:cNvPr id="31" name="TextBox 30">
            <a:extLst>
              <a:ext uri="{FF2B5EF4-FFF2-40B4-BE49-F238E27FC236}">
                <a16:creationId xmlns:a16="http://schemas.microsoft.com/office/drawing/2014/main" id="{28D374D8-0341-4C9C-8693-7C775D904671}"/>
              </a:ext>
            </a:extLst>
          </p:cNvPr>
          <p:cNvSpPr txBox="1"/>
          <p:nvPr/>
        </p:nvSpPr>
        <p:spPr>
          <a:xfrm>
            <a:off x="1835035" y="4422006"/>
            <a:ext cx="363759" cy="369332"/>
          </a:xfrm>
          <a:prstGeom prst="rect">
            <a:avLst/>
          </a:prstGeom>
          <a:noFill/>
          <a:ln>
            <a:noFill/>
          </a:ln>
        </p:spPr>
        <p:txBody>
          <a:bodyPr wrap="square" rtlCol="0">
            <a:spAutoFit/>
          </a:bodyPr>
          <a:lstStyle/>
          <a:p>
            <a:pPr algn="ctr"/>
            <a:r>
              <a:rPr lang="en-GB" dirty="0">
                <a:solidFill>
                  <a:srgbClr val="009541"/>
                </a:solidFill>
              </a:rPr>
              <a:t>1   </a:t>
            </a:r>
          </a:p>
        </p:txBody>
      </p:sp>
      <p:cxnSp>
        <p:nvCxnSpPr>
          <p:cNvPr id="32" name="Straight Connector 31">
            <a:extLst>
              <a:ext uri="{FF2B5EF4-FFF2-40B4-BE49-F238E27FC236}">
                <a16:creationId xmlns:a16="http://schemas.microsoft.com/office/drawing/2014/main" id="{FC61C1EC-FC8C-4C32-A492-C36C0EFFF537}"/>
              </a:ext>
            </a:extLst>
          </p:cNvPr>
          <p:cNvCxnSpPr>
            <a:cxnSpLocks/>
          </p:cNvCxnSpPr>
          <p:nvPr/>
        </p:nvCxnSpPr>
        <p:spPr>
          <a:xfrm>
            <a:off x="1472321" y="3709574"/>
            <a:ext cx="145565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3BF6317-67E3-4B00-95E1-321EFB04BFC6}"/>
              </a:ext>
            </a:extLst>
          </p:cNvPr>
          <p:cNvCxnSpPr>
            <a:cxnSpLocks/>
          </p:cNvCxnSpPr>
          <p:nvPr/>
        </p:nvCxnSpPr>
        <p:spPr>
          <a:xfrm>
            <a:off x="1472321" y="4439052"/>
            <a:ext cx="145565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34" name="Table 33">
            <a:extLst>
              <a:ext uri="{FF2B5EF4-FFF2-40B4-BE49-F238E27FC236}">
                <a16:creationId xmlns:a16="http://schemas.microsoft.com/office/drawing/2014/main" id="{DB00093A-D16C-417D-82D4-C5CFF954EC43}"/>
              </a:ext>
            </a:extLst>
          </p:cNvPr>
          <p:cNvGraphicFramePr>
            <a:graphicFrameLocks noGrp="1"/>
          </p:cNvGraphicFramePr>
          <p:nvPr>
            <p:extLst>
              <p:ext uri="{D42A27DB-BD31-4B8C-83A1-F6EECF244321}">
                <p14:modId xmlns:p14="http://schemas.microsoft.com/office/powerpoint/2010/main" val="344495650"/>
              </p:ext>
            </p:extLst>
          </p:nvPr>
        </p:nvGraphicFramePr>
        <p:xfrm>
          <a:off x="3704630" y="2635134"/>
          <a:ext cx="2520000" cy="2160000"/>
        </p:xfrm>
        <a:graphic>
          <a:graphicData uri="http://schemas.openxmlformats.org/drawingml/2006/table">
            <a:tbl>
              <a:tblPr>
                <a:tableStyleId>{5C22544A-7EE6-4342-B048-85BDC9FD1C3A}</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360000">
                  <a:extLst>
                    <a:ext uri="{9D8B030D-6E8A-4147-A177-3AD203B41FA5}">
                      <a16:colId xmlns:a16="http://schemas.microsoft.com/office/drawing/2014/main" val="20005"/>
                    </a:ext>
                  </a:extLst>
                </a:gridCol>
                <a:gridCol w="360000">
                  <a:extLst>
                    <a:ext uri="{9D8B030D-6E8A-4147-A177-3AD203B41FA5}">
                      <a16:colId xmlns:a16="http://schemas.microsoft.com/office/drawing/2014/main" val="4288557895"/>
                    </a:ext>
                  </a:extLst>
                </a:gridCol>
              </a:tblGrid>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0000">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35" name="TextBox 34">
            <a:extLst>
              <a:ext uri="{FF2B5EF4-FFF2-40B4-BE49-F238E27FC236}">
                <a16:creationId xmlns:a16="http://schemas.microsoft.com/office/drawing/2014/main" id="{AFB17246-9AAA-4866-93F8-3A46AEC96BA9}"/>
              </a:ext>
            </a:extLst>
          </p:cNvPr>
          <p:cNvSpPr txBox="1"/>
          <p:nvPr/>
        </p:nvSpPr>
        <p:spPr>
          <a:xfrm>
            <a:off x="4423304" y="2627542"/>
            <a:ext cx="363759" cy="369332"/>
          </a:xfrm>
          <a:prstGeom prst="rect">
            <a:avLst/>
          </a:prstGeom>
          <a:noFill/>
          <a:ln>
            <a:noFill/>
          </a:ln>
        </p:spPr>
        <p:txBody>
          <a:bodyPr wrap="square" rtlCol="0">
            <a:spAutoFit/>
          </a:bodyPr>
          <a:lstStyle/>
          <a:p>
            <a:pPr algn="ctr"/>
            <a:r>
              <a:rPr lang="en-GB" dirty="0">
                <a:solidFill>
                  <a:srgbClr val="009541"/>
                </a:solidFill>
              </a:rPr>
              <a:t>0   </a:t>
            </a:r>
          </a:p>
        </p:txBody>
      </p:sp>
      <p:sp>
        <p:nvSpPr>
          <p:cNvPr id="36" name="TextBox 35">
            <a:extLst>
              <a:ext uri="{FF2B5EF4-FFF2-40B4-BE49-F238E27FC236}">
                <a16:creationId xmlns:a16="http://schemas.microsoft.com/office/drawing/2014/main" id="{BD0D0847-190D-484C-A4B5-F5EB167B1409}"/>
              </a:ext>
            </a:extLst>
          </p:cNvPr>
          <p:cNvSpPr txBox="1"/>
          <p:nvPr/>
        </p:nvSpPr>
        <p:spPr>
          <a:xfrm>
            <a:off x="4787063" y="2627542"/>
            <a:ext cx="363759" cy="369332"/>
          </a:xfrm>
          <a:prstGeom prst="rect">
            <a:avLst/>
          </a:prstGeom>
          <a:noFill/>
          <a:ln>
            <a:noFill/>
          </a:ln>
        </p:spPr>
        <p:txBody>
          <a:bodyPr wrap="square" rtlCol="0">
            <a:spAutoFit/>
          </a:bodyPr>
          <a:lstStyle/>
          <a:p>
            <a:pPr algn="ctr"/>
            <a:r>
              <a:rPr lang="en-GB" dirty="0">
                <a:solidFill>
                  <a:srgbClr val="009541"/>
                </a:solidFill>
              </a:rPr>
              <a:t>0   </a:t>
            </a:r>
          </a:p>
        </p:txBody>
      </p:sp>
      <p:sp>
        <p:nvSpPr>
          <p:cNvPr id="37" name="TextBox 36">
            <a:extLst>
              <a:ext uri="{FF2B5EF4-FFF2-40B4-BE49-F238E27FC236}">
                <a16:creationId xmlns:a16="http://schemas.microsoft.com/office/drawing/2014/main" id="{58C58D9D-E186-4070-8264-A823FFB69127}"/>
              </a:ext>
            </a:extLst>
          </p:cNvPr>
          <p:cNvSpPr txBox="1"/>
          <p:nvPr/>
        </p:nvSpPr>
        <p:spPr>
          <a:xfrm>
            <a:off x="5150714" y="2627542"/>
            <a:ext cx="363759" cy="369332"/>
          </a:xfrm>
          <a:prstGeom prst="rect">
            <a:avLst/>
          </a:prstGeom>
          <a:noFill/>
          <a:ln>
            <a:noFill/>
          </a:ln>
        </p:spPr>
        <p:txBody>
          <a:bodyPr wrap="square" rtlCol="0">
            <a:spAutoFit/>
          </a:bodyPr>
          <a:lstStyle/>
          <a:p>
            <a:pPr algn="ctr"/>
            <a:r>
              <a:rPr lang="en-GB" dirty="0">
                <a:solidFill>
                  <a:srgbClr val="009541"/>
                </a:solidFill>
              </a:rPr>
              <a:t>5   </a:t>
            </a:r>
          </a:p>
        </p:txBody>
      </p:sp>
      <p:sp>
        <p:nvSpPr>
          <p:cNvPr id="39" name="TextBox 38">
            <a:extLst>
              <a:ext uri="{FF2B5EF4-FFF2-40B4-BE49-F238E27FC236}">
                <a16:creationId xmlns:a16="http://schemas.microsoft.com/office/drawing/2014/main" id="{922DD72A-592F-4860-894A-3F8B6E029B2F}"/>
              </a:ext>
            </a:extLst>
          </p:cNvPr>
          <p:cNvSpPr txBox="1"/>
          <p:nvPr/>
        </p:nvSpPr>
        <p:spPr>
          <a:xfrm>
            <a:off x="3619853" y="2101457"/>
            <a:ext cx="1462563" cy="369332"/>
          </a:xfrm>
          <a:prstGeom prst="rect">
            <a:avLst/>
          </a:prstGeom>
          <a:noFill/>
          <a:ln>
            <a:noFill/>
          </a:ln>
        </p:spPr>
        <p:txBody>
          <a:bodyPr wrap="square" rtlCol="0">
            <a:spAutoFit/>
          </a:bodyPr>
          <a:lstStyle/>
          <a:p>
            <a:r>
              <a:rPr lang="en-GB" dirty="0">
                <a:solidFill>
                  <a:schemeClr val="tx1">
                    <a:lumMod val="90000"/>
                    <a:lumOff val="10000"/>
                  </a:schemeClr>
                </a:solidFill>
              </a:rPr>
              <a:t>1178 ÷ 21 =</a:t>
            </a:r>
          </a:p>
        </p:txBody>
      </p:sp>
      <p:sp>
        <p:nvSpPr>
          <p:cNvPr id="40" name="TextBox 39">
            <a:extLst>
              <a:ext uri="{FF2B5EF4-FFF2-40B4-BE49-F238E27FC236}">
                <a16:creationId xmlns:a16="http://schemas.microsoft.com/office/drawing/2014/main" id="{B88AD447-ABDB-4DAB-AD7F-96E305734B82}"/>
              </a:ext>
            </a:extLst>
          </p:cNvPr>
          <p:cNvSpPr txBox="1"/>
          <p:nvPr/>
        </p:nvSpPr>
        <p:spPr>
          <a:xfrm>
            <a:off x="4775075" y="2101457"/>
            <a:ext cx="718811" cy="369332"/>
          </a:xfrm>
          <a:prstGeom prst="rect">
            <a:avLst/>
          </a:prstGeom>
          <a:noFill/>
          <a:ln>
            <a:noFill/>
          </a:ln>
        </p:spPr>
        <p:txBody>
          <a:bodyPr wrap="square" rtlCol="0">
            <a:spAutoFit/>
          </a:bodyPr>
          <a:lstStyle/>
          <a:p>
            <a:pPr algn="ctr"/>
            <a:r>
              <a:rPr lang="en-GB" b="1" dirty="0">
                <a:solidFill>
                  <a:srgbClr val="009541"/>
                </a:solidFill>
              </a:rPr>
              <a:t>56r2</a:t>
            </a:r>
          </a:p>
        </p:txBody>
      </p:sp>
      <p:sp>
        <p:nvSpPr>
          <p:cNvPr id="41" name="TextBox 40">
            <a:extLst>
              <a:ext uri="{FF2B5EF4-FFF2-40B4-BE49-F238E27FC236}">
                <a16:creationId xmlns:a16="http://schemas.microsoft.com/office/drawing/2014/main" id="{F7226CB1-793B-4B57-B1D8-7519289161CB}"/>
              </a:ext>
            </a:extLst>
          </p:cNvPr>
          <p:cNvSpPr txBox="1"/>
          <p:nvPr/>
        </p:nvSpPr>
        <p:spPr>
          <a:xfrm>
            <a:off x="4059545" y="2987688"/>
            <a:ext cx="363759" cy="369332"/>
          </a:xfrm>
          <a:prstGeom prst="rect">
            <a:avLst/>
          </a:prstGeom>
          <a:noFill/>
          <a:ln>
            <a:noFill/>
          </a:ln>
        </p:spPr>
        <p:txBody>
          <a:bodyPr wrap="square" rtlCol="0">
            <a:spAutoFit/>
          </a:bodyPr>
          <a:lstStyle/>
          <a:p>
            <a:pPr algn="ctr"/>
            <a:r>
              <a:rPr lang="en-GB" dirty="0">
                <a:solidFill>
                  <a:srgbClr val="009541"/>
                </a:solidFill>
              </a:rPr>
              <a:t>1   </a:t>
            </a:r>
          </a:p>
        </p:txBody>
      </p:sp>
      <p:sp>
        <p:nvSpPr>
          <p:cNvPr id="42" name="TextBox 41">
            <a:extLst>
              <a:ext uri="{FF2B5EF4-FFF2-40B4-BE49-F238E27FC236}">
                <a16:creationId xmlns:a16="http://schemas.microsoft.com/office/drawing/2014/main" id="{0B7A5514-A779-4D9A-BE23-AD55182396F1}"/>
              </a:ext>
            </a:extLst>
          </p:cNvPr>
          <p:cNvSpPr txBox="1"/>
          <p:nvPr/>
        </p:nvSpPr>
        <p:spPr>
          <a:xfrm>
            <a:off x="4423304" y="2987688"/>
            <a:ext cx="363759" cy="369332"/>
          </a:xfrm>
          <a:prstGeom prst="rect">
            <a:avLst/>
          </a:prstGeom>
          <a:noFill/>
          <a:ln>
            <a:noFill/>
          </a:ln>
        </p:spPr>
        <p:txBody>
          <a:bodyPr wrap="square" rtlCol="0">
            <a:spAutoFit/>
          </a:bodyPr>
          <a:lstStyle/>
          <a:p>
            <a:pPr algn="ctr"/>
            <a:r>
              <a:rPr lang="en-GB" dirty="0">
                <a:solidFill>
                  <a:srgbClr val="009541"/>
                </a:solidFill>
              </a:rPr>
              <a:t>1   </a:t>
            </a:r>
          </a:p>
        </p:txBody>
      </p:sp>
      <p:sp>
        <p:nvSpPr>
          <p:cNvPr id="43" name="TextBox 42">
            <a:extLst>
              <a:ext uri="{FF2B5EF4-FFF2-40B4-BE49-F238E27FC236}">
                <a16:creationId xmlns:a16="http://schemas.microsoft.com/office/drawing/2014/main" id="{BEDEDBA3-B377-48EE-9352-E08C4AAAD9E0}"/>
              </a:ext>
            </a:extLst>
          </p:cNvPr>
          <p:cNvSpPr txBox="1"/>
          <p:nvPr/>
        </p:nvSpPr>
        <p:spPr>
          <a:xfrm>
            <a:off x="4786955" y="2987688"/>
            <a:ext cx="363759" cy="369332"/>
          </a:xfrm>
          <a:prstGeom prst="rect">
            <a:avLst/>
          </a:prstGeom>
          <a:noFill/>
          <a:ln>
            <a:noFill/>
          </a:ln>
        </p:spPr>
        <p:txBody>
          <a:bodyPr wrap="square" rtlCol="0">
            <a:spAutoFit/>
          </a:bodyPr>
          <a:lstStyle/>
          <a:p>
            <a:pPr algn="ctr"/>
            <a:r>
              <a:rPr lang="en-GB" dirty="0">
                <a:solidFill>
                  <a:srgbClr val="009541"/>
                </a:solidFill>
              </a:rPr>
              <a:t>1</a:t>
            </a:r>
          </a:p>
        </p:txBody>
      </p:sp>
      <p:sp>
        <p:nvSpPr>
          <p:cNvPr id="44" name="TextBox 43">
            <a:extLst>
              <a:ext uri="{FF2B5EF4-FFF2-40B4-BE49-F238E27FC236}">
                <a16:creationId xmlns:a16="http://schemas.microsoft.com/office/drawing/2014/main" id="{259C49B5-C689-49E0-B118-FECDA88F61C3}"/>
              </a:ext>
            </a:extLst>
          </p:cNvPr>
          <p:cNvSpPr txBox="1"/>
          <p:nvPr/>
        </p:nvSpPr>
        <p:spPr>
          <a:xfrm>
            <a:off x="5138726" y="2987688"/>
            <a:ext cx="363759" cy="369332"/>
          </a:xfrm>
          <a:prstGeom prst="rect">
            <a:avLst/>
          </a:prstGeom>
          <a:noFill/>
          <a:ln>
            <a:noFill/>
          </a:ln>
        </p:spPr>
        <p:txBody>
          <a:bodyPr wrap="square" rtlCol="0">
            <a:spAutoFit/>
          </a:bodyPr>
          <a:lstStyle/>
          <a:p>
            <a:pPr algn="ctr"/>
            <a:r>
              <a:rPr lang="en-GB" dirty="0">
                <a:solidFill>
                  <a:srgbClr val="009541"/>
                </a:solidFill>
              </a:rPr>
              <a:t>7   </a:t>
            </a:r>
          </a:p>
        </p:txBody>
      </p:sp>
      <p:sp>
        <p:nvSpPr>
          <p:cNvPr id="45" name="TextBox 44">
            <a:extLst>
              <a:ext uri="{FF2B5EF4-FFF2-40B4-BE49-F238E27FC236}">
                <a16:creationId xmlns:a16="http://schemas.microsoft.com/office/drawing/2014/main" id="{DC3A361F-10CF-492B-8510-E76DBC7E083C}"/>
              </a:ext>
            </a:extLst>
          </p:cNvPr>
          <p:cNvSpPr txBox="1"/>
          <p:nvPr/>
        </p:nvSpPr>
        <p:spPr>
          <a:xfrm>
            <a:off x="4059545" y="3357020"/>
            <a:ext cx="363759" cy="369332"/>
          </a:xfrm>
          <a:prstGeom prst="rect">
            <a:avLst/>
          </a:prstGeom>
          <a:noFill/>
          <a:ln>
            <a:noFill/>
          </a:ln>
        </p:spPr>
        <p:txBody>
          <a:bodyPr wrap="square" rtlCol="0">
            <a:spAutoFit/>
          </a:bodyPr>
          <a:lstStyle/>
          <a:p>
            <a:pPr algn="ctr"/>
            <a:r>
              <a:rPr lang="en-GB" dirty="0">
                <a:solidFill>
                  <a:srgbClr val="009541"/>
                </a:solidFill>
              </a:rPr>
              <a:t>−   </a:t>
            </a:r>
          </a:p>
        </p:txBody>
      </p:sp>
      <p:sp>
        <p:nvSpPr>
          <p:cNvPr id="46" name="TextBox 45">
            <a:extLst>
              <a:ext uri="{FF2B5EF4-FFF2-40B4-BE49-F238E27FC236}">
                <a16:creationId xmlns:a16="http://schemas.microsoft.com/office/drawing/2014/main" id="{B9D3F99B-8B4F-486E-BA0A-91C0CDA1236B}"/>
              </a:ext>
            </a:extLst>
          </p:cNvPr>
          <p:cNvSpPr txBox="1"/>
          <p:nvPr/>
        </p:nvSpPr>
        <p:spPr>
          <a:xfrm>
            <a:off x="4423304" y="3357020"/>
            <a:ext cx="363759" cy="369332"/>
          </a:xfrm>
          <a:prstGeom prst="rect">
            <a:avLst/>
          </a:prstGeom>
          <a:noFill/>
          <a:ln>
            <a:noFill/>
          </a:ln>
        </p:spPr>
        <p:txBody>
          <a:bodyPr wrap="square" rtlCol="0">
            <a:spAutoFit/>
          </a:bodyPr>
          <a:lstStyle/>
          <a:p>
            <a:pPr algn="ctr"/>
            <a:r>
              <a:rPr lang="en-GB" dirty="0">
                <a:solidFill>
                  <a:srgbClr val="009541"/>
                </a:solidFill>
              </a:rPr>
              <a:t>1   </a:t>
            </a:r>
          </a:p>
        </p:txBody>
      </p:sp>
      <p:sp>
        <p:nvSpPr>
          <p:cNvPr id="47" name="TextBox 46">
            <a:extLst>
              <a:ext uri="{FF2B5EF4-FFF2-40B4-BE49-F238E27FC236}">
                <a16:creationId xmlns:a16="http://schemas.microsoft.com/office/drawing/2014/main" id="{75B63043-2F6A-4C20-A12C-630B49B2715B}"/>
              </a:ext>
            </a:extLst>
          </p:cNvPr>
          <p:cNvSpPr txBox="1"/>
          <p:nvPr/>
        </p:nvSpPr>
        <p:spPr>
          <a:xfrm>
            <a:off x="4786955" y="3357020"/>
            <a:ext cx="363759" cy="369332"/>
          </a:xfrm>
          <a:prstGeom prst="rect">
            <a:avLst/>
          </a:prstGeom>
          <a:noFill/>
          <a:ln>
            <a:noFill/>
          </a:ln>
        </p:spPr>
        <p:txBody>
          <a:bodyPr wrap="square" rtlCol="0">
            <a:spAutoFit/>
          </a:bodyPr>
          <a:lstStyle/>
          <a:p>
            <a:pPr algn="ctr"/>
            <a:r>
              <a:rPr lang="en-GB" dirty="0">
                <a:solidFill>
                  <a:srgbClr val="009541"/>
                </a:solidFill>
              </a:rPr>
              <a:t>0   </a:t>
            </a:r>
          </a:p>
        </p:txBody>
      </p:sp>
      <p:sp>
        <p:nvSpPr>
          <p:cNvPr id="48" name="TextBox 47">
            <a:extLst>
              <a:ext uri="{FF2B5EF4-FFF2-40B4-BE49-F238E27FC236}">
                <a16:creationId xmlns:a16="http://schemas.microsoft.com/office/drawing/2014/main" id="{C7687108-5FB0-4B30-BA97-A851590E06A6}"/>
              </a:ext>
            </a:extLst>
          </p:cNvPr>
          <p:cNvSpPr txBox="1"/>
          <p:nvPr/>
        </p:nvSpPr>
        <p:spPr>
          <a:xfrm>
            <a:off x="3709280" y="2987688"/>
            <a:ext cx="363759" cy="369332"/>
          </a:xfrm>
          <a:prstGeom prst="rect">
            <a:avLst/>
          </a:prstGeom>
          <a:noFill/>
          <a:ln>
            <a:noFill/>
          </a:ln>
        </p:spPr>
        <p:txBody>
          <a:bodyPr wrap="square" rtlCol="0">
            <a:spAutoFit/>
          </a:bodyPr>
          <a:lstStyle/>
          <a:p>
            <a:pPr algn="ctr"/>
            <a:r>
              <a:rPr lang="en-GB" dirty="0">
                <a:solidFill>
                  <a:srgbClr val="009541"/>
                </a:solidFill>
              </a:rPr>
              <a:t>2</a:t>
            </a:r>
          </a:p>
        </p:txBody>
      </p:sp>
      <p:sp>
        <p:nvSpPr>
          <p:cNvPr id="49" name="TextBox 48">
            <a:extLst>
              <a:ext uri="{FF2B5EF4-FFF2-40B4-BE49-F238E27FC236}">
                <a16:creationId xmlns:a16="http://schemas.microsoft.com/office/drawing/2014/main" id="{E5B1C1AC-33AC-47B4-851F-FD78465EE47B}"/>
              </a:ext>
            </a:extLst>
          </p:cNvPr>
          <p:cNvSpPr txBox="1"/>
          <p:nvPr/>
        </p:nvSpPr>
        <p:spPr>
          <a:xfrm>
            <a:off x="4784015" y="3709574"/>
            <a:ext cx="363759" cy="369332"/>
          </a:xfrm>
          <a:prstGeom prst="rect">
            <a:avLst/>
          </a:prstGeom>
          <a:noFill/>
          <a:ln>
            <a:noFill/>
          </a:ln>
        </p:spPr>
        <p:txBody>
          <a:bodyPr wrap="square" rtlCol="0">
            <a:spAutoFit/>
          </a:bodyPr>
          <a:lstStyle/>
          <a:p>
            <a:pPr algn="ctr"/>
            <a:r>
              <a:rPr lang="en-GB" dirty="0">
                <a:solidFill>
                  <a:srgbClr val="009541"/>
                </a:solidFill>
              </a:rPr>
              <a:t>1   </a:t>
            </a:r>
          </a:p>
        </p:txBody>
      </p:sp>
      <p:sp>
        <p:nvSpPr>
          <p:cNvPr id="50" name="TextBox 49">
            <a:extLst>
              <a:ext uri="{FF2B5EF4-FFF2-40B4-BE49-F238E27FC236}">
                <a16:creationId xmlns:a16="http://schemas.microsoft.com/office/drawing/2014/main" id="{DFA5FA8D-04EA-468D-8B5D-F7DEE1209133}"/>
              </a:ext>
            </a:extLst>
          </p:cNvPr>
          <p:cNvSpPr txBox="1"/>
          <p:nvPr/>
        </p:nvSpPr>
        <p:spPr>
          <a:xfrm>
            <a:off x="5147666" y="3709574"/>
            <a:ext cx="363759" cy="369332"/>
          </a:xfrm>
          <a:prstGeom prst="rect">
            <a:avLst/>
          </a:prstGeom>
          <a:noFill/>
          <a:ln>
            <a:noFill/>
          </a:ln>
        </p:spPr>
        <p:txBody>
          <a:bodyPr wrap="square" rtlCol="0">
            <a:spAutoFit/>
          </a:bodyPr>
          <a:lstStyle/>
          <a:p>
            <a:pPr algn="ctr"/>
            <a:r>
              <a:rPr lang="en-GB" dirty="0">
                <a:solidFill>
                  <a:srgbClr val="009541"/>
                </a:solidFill>
              </a:rPr>
              <a:t>2   </a:t>
            </a:r>
          </a:p>
        </p:txBody>
      </p:sp>
      <p:sp>
        <p:nvSpPr>
          <p:cNvPr id="51" name="TextBox 50">
            <a:extLst>
              <a:ext uri="{FF2B5EF4-FFF2-40B4-BE49-F238E27FC236}">
                <a16:creationId xmlns:a16="http://schemas.microsoft.com/office/drawing/2014/main" id="{E03DED8A-1442-4D8E-97DA-26967336CDFD}"/>
              </a:ext>
            </a:extLst>
          </p:cNvPr>
          <p:cNvSpPr txBox="1"/>
          <p:nvPr/>
        </p:nvSpPr>
        <p:spPr>
          <a:xfrm>
            <a:off x="4775075" y="4069720"/>
            <a:ext cx="363759" cy="369332"/>
          </a:xfrm>
          <a:prstGeom prst="rect">
            <a:avLst/>
          </a:prstGeom>
          <a:noFill/>
          <a:ln>
            <a:noFill/>
          </a:ln>
        </p:spPr>
        <p:txBody>
          <a:bodyPr wrap="square" rtlCol="0">
            <a:spAutoFit/>
          </a:bodyPr>
          <a:lstStyle/>
          <a:p>
            <a:pPr algn="ctr"/>
            <a:r>
              <a:rPr lang="en-GB" dirty="0">
                <a:solidFill>
                  <a:srgbClr val="009541"/>
                </a:solidFill>
              </a:rPr>
              <a:t>1   </a:t>
            </a:r>
          </a:p>
        </p:txBody>
      </p:sp>
      <p:sp>
        <p:nvSpPr>
          <p:cNvPr id="52" name="TextBox 51">
            <a:extLst>
              <a:ext uri="{FF2B5EF4-FFF2-40B4-BE49-F238E27FC236}">
                <a16:creationId xmlns:a16="http://schemas.microsoft.com/office/drawing/2014/main" id="{E4FED49C-BEBF-4C72-AD3A-9CF226B5FC37}"/>
              </a:ext>
            </a:extLst>
          </p:cNvPr>
          <p:cNvSpPr txBox="1"/>
          <p:nvPr/>
        </p:nvSpPr>
        <p:spPr>
          <a:xfrm>
            <a:off x="5138726" y="4069720"/>
            <a:ext cx="363759" cy="369332"/>
          </a:xfrm>
          <a:prstGeom prst="rect">
            <a:avLst/>
          </a:prstGeom>
          <a:noFill/>
          <a:ln>
            <a:noFill/>
          </a:ln>
        </p:spPr>
        <p:txBody>
          <a:bodyPr wrap="square" rtlCol="0">
            <a:spAutoFit/>
          </a:bodyPr>
          <a:lstStyle/>
          <a:p>
            <a:pPr algn="ctr"/>
            <a:r>
              <a:rPr lang="en-GB" dirty="0">
                <a:solidFill>
                  <a:srgbClr val="009541"/>
                </a:solidFill>
              </a:rPr>
              <a:t>2 </a:t>
            </a:r>
          </a:p>
        </p:txBody>
      </p:sp>
      <p:sp>
        <p:nvSpPr>
          <p:cNvPr id="53" name="TextBox 52">
            <a:extLst>
              <a:ext uri="{FF2B5EF4-FFF2-40B4-BE49-F238E27FC236}">
                <a16:creationId xmlns:a16="http://schemas.microsoft.com/office/drawing/2014/main" id="{878971EC-6901-4009-99CD-BA35073A9852}"/>
              </a:ext>
            </a:extLst>
          </p:cNvPr>
          <p:cNvSpPr txBox="1"/>
          <p:nvPr/>
        </p:nvSpPr>
        <p:spPr>
          <a:xfrm>
            <a:off x="4057136" y="4071724"/>
            <a:ext cx="363759" cy="369332"/>
          </a:xfrm>
          <a:prstGeom prst="rect">
            <a:avLst/>
          </a:prstGeom>
          <a:noFill/>
          <a:ln>
            <a:noFill/>
          </a:ln>
        </p:spPr>
        <p:txBody>
          <a:bodyPr wrap="square" rtlCol="0">
            <a:spAutoFit/>
          </a:bodyPr>
          <a:lstStyle/>
          <a:p>
            <a:pPr algn="ctr"/>
            <a:r>
              <a:rPr lang="en-GB" dirty="0">
                <a:solidFill>
                  <a:srgbClr val="009541"/>
                </a:solidFill>
              </a:rPr>
              <a:t>−   </a:t>
            </a:r>
          </a:p>
        </p:txBody>
      </p:sp>
      <p:cxnSp>
        <p:nvCxnSpPr>
          <p:cNvPr id="55" name="Straight Connector 54">
            <a:extLst>
              <a:ext uri="{FF2B5EF4-FFF2-40B4-BE49-F238E27FC236}">
                <a16:creationId xmlns:a16="http://schemas.microsoft.com/office/drawing/2014/main" id="{F089ACCD-3EF5-413F-AD68-0B6F7E3457A5}"/>
              </a:ext>
            </a:extLst>
          </p:cNvPr>
          <p:cNvCxnSpPr/>
          <p:nvPr/>
        </p:nvCxnSpPr>
        <p:spPr>
          <a:xfrm>
            <a:off x="4421300" y="3709574"/>
            <a:ext cx="144856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9D66B83-15AA-42BB-AC40-FE22E1DB4B37}"/>
              </a:ext>
            </a:extLst>
          </p:cNvPr>
          <p:cNvCxnSpPr/>
          <p:nvPr/>
        </p:nvCxnSpPr>
        <p:spPr>
          <a:xfrm>
            <a:off x="4421300" y="4439052"/>
            <a:ext cx="144856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0C83825-276E-4F35-92EA-854800F3AC71}"/>
              </a:ext>
            </a:extLst>
          </p:cNvPr>
          <p:cNvSpPr txBox="1"/>
          <p:nvPr/>
        </p:nvSpPr>
        <p:spPr>
          <a:xfrm>
            <a:off x="2564215" y="2987688"/>
            <a:ext cx="363759" cy="369332"/>
          </a:xfrm>
          <a:prstGeom prst="rect">
            <a:avLst/>
          </a:prstGeom>
          <a:noFill/>
          <a:ln>
            <a:noFill/>
          </a:ln>
        </p:spPr>
        <p:txBody>
          <a:bodyPr wrap="square" rtlCol="0">
            <a:spAutoFit/>
          </a:bodyPr>
          <a:lstStyle/>
          <a:p>
            <a:pPr algn="ctr"/>
            <a:r>
              <a:rPr lang="en-GB" dirty="0">
                <a:solidFill>
                  <a:srgbClr val="009541"/>
                </a:solidFill>
              </a:rPr>
              <a:t>4   </a:t>
            </a:r>
          </a:p>
        </p:txBody>
      </p:sp>
      <p:sp>
        <p:nvSpPr>
          <p:cNvPr id="58" name="TextBox 57">
            <a:extLst>
              <a:ext uri="{FF2B5EF4-FFF2-40B4-BE49-F238E27FC236}">
                <a16:creationId xmlns:a16="http://schemas.microsoft.com/office/drawing/2014/main" id="{52DA00B0-9544-4B4B-902D-625C7964A42D}"/>
              </a:ext>
            </a:extLst>
          </p:cNvPr>
          <p:cNvSpPr txBox="1"/>
          <p:nvPr/>
        </p:nvSpPr>
        <p:spPr>
          <a:xfrm>
            <a:off x="2550077" y="2627542"/>
            <a:ext cx="363759" cy="369332"/>
          </a:xfrm>
          <a:prstGeom prst="rect">
            <a:avLst/>
          </a:prstGeom>
          <a:noFill/>
          <a:ln>
            <a:noFill/>
          </a:ln>
        </p:spPr>
        <p:txBody>
          <a:bodyPr wrap="square" rtlCol="0">
            <a:spAutoFit/>
          </a:bodyPr>
          <a:lstStyle/>
          <a:p>
            <a:pPr algn="ctr"/>
            <a:r>
              <a:rPr lang="en-GB" dirty="0">
                <a:solidFill>
                  <a:srgbClr val="009541"/>
                </a:solidFill>
              </a:rPr>
              <a:t>6   </a:t>
            </a:r>
          </a:p>
        </p:txBody>
      </p:sp>
      <p:sp>
        <p:nvSpPr>
          <p:cNvPr id="62" name="TextBox 61">
            <a:extLst>
              <a:ext uri="{FF2B5EF4-FFF2-40B4-BE49-F238E27FC236}">
                <a16:creationId xmlns:a16="http://schemas.microsoft.com/office/drawing/2014/main" id="{58E11A51-6C08-4270-B947-54F8D5D47F3A}"/>
              </a:ext>
            </a:extLst>
          </p:cNvPr>
          <p:cNvSpPr txBox="1"/>
          <p:nvPr/>
        </p:nvSpPr>
        <p:spPr>
          <a:xfrm>
            <a:off x="2550943" y="4422006"/>
            <a:ext cx="363759" cy="369332"/>
          </a:xfrm>
          <a:prstGeom prst="rect">
            <a:avLst/>
          </a:prstGeom>
          <a:noFill/>
          <a:ln>
            <a:noFill/>
          </a:ln>
        </p:spPr>
        <p:txBody>
          <a:bodyPr wrap="square" rtlCol="0">
            <a:spAutoFit/>
          </a:bodyPr>
          <a:lstStyle/>
          <a:p>
            <a:pPr algn="ctr"/>
            <a:r>
              <a:rPr lang="en-GB" dirty="0">
                <a:solidFill>
                  <a:srgbClr val="009541"/>
                </a:solidFill>
              </a:rPr>
              <a:t>4   </a:t>
            </a:r>
          </a:p>
        </p:txBody>
      </p:sp>
      <p:sp>
        <p:nvSpPr>
          <p:cNvPr id="63" name="TextBox 62">
            <a:extLst>
              <a:ext uri="{FF2B5EF4-FFF2-40B4-BE49-F238E27FC236}">
                <a16:creationId xmlns:a16="http://schemas.microsoft.com/office/drawing/2014/main" id="{3CA7CB99-AB4E-4D9F-982F-C3303BE3C836}"/>
              </a:ext>
            </a:extLst>
          </p:cNvPr>
          <p:cNvSpPr txBox="1"/>
          <p:nvPr/>
        </p:nvSpPr>
        <p:spPr>
          <a:xfrm>
            <a:off x="2188993" y="4796656"/>
            <a:ext cx="363759" cy="369332"/>
          </a:xfrm>
          <a:prstGeom prst="rect">
            <a:avLst/>
          </a:prstGeom>
          <a:noFill/>
          <a:ln>
            <a:noFill/>
          </a:ln>
        </p:spPr>
        <p:txBody>
          <a:bodyPr wrap="square" rtlCol="0">
            <a:spAutoFit/>
          </a:bodyPr>
          <a:lstStyle/>
          <a:p>
            <a:pPr algn="ctr"/>
            <a:r>
              <a:rPr lang="en-GB" dirty="0">
                <a:solidFill>
                  <a:srgbClr val="009541"/>
                </a:solidFill>
              </a:rPr>
              <a:t>3</a:t>
            </a:r>
          </a:p>
        </p:txBody>
      </p:sp>
      <p:sp>
        <p:nvSpPr>
          <p:cNvPr id="64" name="TextBox 63">
            <a:extLst>
              <a:ext uri="{FF2B5EF4-FFF2-40B4-BE49-F238E27FC236}">
                <a16:creationId xmlns:a16="http://schemas.microsoft.com/office/drawing/2014/main" id="{84C8F927-FA81-4EEA-B4BF-DEB1D9206DAC}"/>
              </a:ext>
            </a:extLst>
          </p:cNvPr>
          <p:cNvSpPr txBox="1"/>
          <p:nvPr/>
        </p:nvSpPr>
        <p:spPr>
          <a:xfrm>
            <a:off x="1835035" y="4796656"/>
            <a:ext cx="363759" cy="369332"/>
          </a:xfrm>
          <a:prstGeom prst="rect">
            <a:avLst/>
          </a:prstGeom>
          <a:noFill/>
          <a:ln>
            <a:noFill/>
          </a:ln>
        </p:spPr>
        <p:txBody>
          <a:bodyPr wrap="square" rtlCol="0">
            <a:spAutoFit/>
          </a:bodyPr>
          <a:lstStyle/>
          <a:p>
            <a:pPr algn="ctr"/>
            <a:r>
              <a:rPr lang="en-GB" dirty="0">
                <a:solidFill>
                  <a:srgbClr val="009541"/>
                </a:solidFill>
              </a:rPr>
              <a:t>1   </a:t>
            </a:r>
          </a:p>
        </p:txBody>
      </p:sp>
      <p:sp>
        <p:nvSpPr>
          <p:cNvPr id="65" name="TextBox 64">
            <a:extLst>
              <a:ext uri="{FF2B5EF4-FFF2-40B4-BE49-F238E27FC236}">
                <a16:creationId xmlns:a16="http://schemas.microsoft.com/office/drawing/2014/main" id="{A4554CF0-924E-4CF1-A626-5289DFEE5DC7}"/>
              </a:ext>
            </a:extLst>
          </p:cNvPr>
          <p:cNvSpPr txBox="1"/>
          <p:nvPr/>
        </p:nvSpPr>
        <p:spPr>
          <a:xfrm>
            <a:off x="2550943" y="4796656"/>
            <a:ext cx="363759" cy="369332"/>
          </a:xfrm>
          <a:prstGeom prst="rect">
            <a:avLst/>
          </a:prstGeom>
          <a:noFill/>
          <a:ln>
            <a:noFill/>
          </a:ln>
        </p:spPr>
        <p:txBody>
          <a:bodyPr wrap="square" rtlCol="0">
            <a:spAutoFit/>
          </a:bodyPr>
          <a:lstStyle/>
          <a:p>
            <a:pPr algn="ctr"/>
            <a:r>
              <a:rPr lang="en-GB" dirty="0">
                <a:solidFill>
                  <a:srgbClr val="009541"/>
                </a:solidFill>
              </a:rPr>
              <a:t>2   </a:t>
            </a:r>
          </a:p>
        </p:txBody>
      </p:sp>
      <p:sp>
        <p:nvSpPr>
          <p:cNvPr id="66" name="TextBox 65">
            <a:extLst>
              <a:ext uri="{FF2B5EF4-FFF2-40B4-BE49-F238E27FC236}">
                <a16:creationId xmlns:a16="http://schemas.microsoft.com/office/drawing/2014/main" id="{50BE3A3A-EC23-44B6-B250-A421A21E2524}"/>
              </a:ext>
            </a:extLst>
          </p:cNvPr>
          <p:cNvSpPr txBox="1"/>
          <p:nvPr/>
        </p:nvSpPr>
        <p:spPr>
          <a:xfrm>
            <a:off x="2188993" y="5158606"/>
            <a:ext cx="363759" cy="369332"/>
          </a:xfrm>
          <a:prstGeom prst="rect">
            <a:avLst/>
          </a:prstGeom>
          <a:noFill/>
          <a:ln>
            <a:noFill/>
          </a:ln>
        </p:spPr>
        <p:txBody>
          <a:bodyPr wrap="square" rtlCol="0">
            <a:spAutoFit/>
          </a:bodyPr>
          <a:lstStyle/>
          <a:p>
            <a:pPr algn="ctr"/>
            <a:r>
              <a:rPr lang="en-GB" dirty="0">
                <a:solidFill>
                  <a:srgbClr val="009541"/>
                </a:solidFill>
              </a:rPr>
              <a:t>1   </a:t>
            </a:r>
          </a:p>
        </p:txBody>
      </p:sp>
      <p:sp>
        <p:nvSpPr>
          <p:cNvPr id="67" name="TextBox 66">
            <a:extLst>
              <a:ext uri="{FF2B5EF4-FFF2-40B4-BE49-F238E27FC236}">
                <a16:creationId xmlns:a16="http://schemas.microsoft.com/office/drawing/2014/main" id="{9A63FCA3-359C-4242-BBA4-0E5CEC474FCB}"/>
              </a:ext>
            </a:extLst>
          </p:cNvPr>
          <p:cNvSpPr txBox="1"/>
          <p:nvPr/>
        </p:nvSpPr>
        <p:spPr>
          <a:xfrm>
            <a:off x="2550943" y="5158606"/>
            <a:ext cx="363759" cy="369332"/>
          </a:xfrm>
          <a:prstGeom prst="rect">
            <a:avLst/>
          </a:prstGeom>
          <a:noFill/>
          <a:ln>
            <a:noFill/>
          </a:ln>
        </p:spPr>
        <p:txBody>
          <a:bodyPr wrap="square" rtlCol="0">
            <a:spAutoFit/>
          </a:bodyPr>
          <a:lstStyle/>
          <a:p>
            <a:pPr algn="ctr"/>
            <a:r>
              <a:rPr lang="en-GB" dirty="0">
                <a:solidFill>
                  <a:srgbClr val="009541"/>
                </a:solidFill>
              </a:rPr>
              <a:t>2</a:t>
            </a:r>
          </a:p>
        </p:txBody>
      </p:sp>
      <p:sp>
        <p:nvSpPr>
          <p:cNvPr id="68" name="TextBox 67">
            <a:extLst>
              <a:ext uri="{FF2B5EF4-FFF2-40B4-BE49-F238E27FC236}">
                <a16:creationId xmlns:a16="http://schemas.microsoft.com/office/drawing/2014/main" id="{51BE3250-4DB7-4287-A39B-4DE6DF95565A}"/>
              </a:ext>
            </a:extLst>
          </p:cNvPr>
          <p:cNvSpPr txBox="1"/>
          <p:nvPr/>
        </p:nvSpPr>
        <p:spPr>
          <a:xfrm>
            <a:off x="5512664" y="2627542"/>
            <a:ext cx="363759" cy="369332"/>
          </a:xfrm>
          <a:prstGeom prst="rect">
            <a:avLst/>
          </a:prstGeom>
          <a:noFill/>
          <a:ln>
            <a:noFill/>
          </a:ln>
        </p:spPr>
        <p:txBody>
          <a:bodyPr wrap="square" rtlCol="0">
            <a:spAutoFit/>
          </a:bodyPr>
          <a:lstStyle/>
          <a:p>
            <a:pPr algn="ctr"/>
            <a:r>
              <a:rPr lang="en-GB" dirty="0">
                <a:solidFill>
                  <a:srgbClr val="009541"/>
                </a:solidFill>
              </a:rPr>
              <a:t>6   </a:t>
            </a:r>
          </a:p>
        </p:txBody>
      </p:sp>
      <p:sp>
        <p:nvSpPr>
          <p:cNvPr id="69" name="TextBox 68">
            <a:extLst>
              <a:ext uri="{FF2B5EF4-FFF2-40B4-BE49-F238E27FC236}">
                <a16:creationId xmlns:a16="http://schemas.microsoft.com/office/drawing/2014/main" id="{4748B8BC-6852-4FB7-93EF-940F01059AE0}"/>
              </a:ext>
            </a:extLst>
          </p:cNvPr>
          <p:cNvSpPr txBox="1"/>
          <p:nvPr/>
        </p:nvSpPr>
        <p:spPr>
          <a:xfrm>
            <a:off x="5507026" y="2987688"/>
            <a:ext cx="363759" cy="369332"/>
          </a:xfrm>
          <a:prstGeom prst="rect">
            <a:avLst/>
          </a:prstGeom>
          <a:noFill/>
          <a:ln>
            <a:noFill/>
          </a:ln>
        </p:spPr>
        <p:txBody>
          <a:bodyPr wrap="square" rtlCol="0">
            <a:spAutoFit/>
          </a:bodyPr>
          <a:lstStyle/>
          <a:p>
            <a:pPr algn="ctr"/>
            <a:r>
              <a:rPr lang="en-GB" dirty="0">
                <a:solidFill>
                  <a:srgbClr val="009541"/>
                </a:solidFill>
              </a:rPr>
              <a:t>8   </a:t>
            </a:r>
          </a:p>
        </p:txBody>
      </p:sp>
      <p:sp>
        <p:nvSpPr>
          <p:cNvPr id="70" name="TextBox 69">
            <a:extLst>
              <a:ext uri="{FF2B5EF4-FFF2-40B4-BE49-F238E27FC236}">
                <a16:creationId xmlns:a16="http://schemas.microsoft.com/office/drawing/2014/main" id="{2CC5279E-1251-4B00-973A-DB87FCED4DDF}"/>
              </a:ext>
            </a:extLst>
          </p:cNvPr>
          <p:cNvSpPr txBox="1"/>
          <p:nvPr/>
        </p:nvSpPr>
        <p:spPr>
          <a:xfrm>
            <a:off x="5142555" y="3357020"/>
            <a:ext cx="363759" cy="369332"/>
          </a:xfrm>
          <a:prstGeom prst="rect">
            <a:avLst/>
          </a:prstGeom>
          <a:noFill/>
          <a:ln>
            <a:noFill/>
          </a:ln>
        </p:spPr>
        <p:txBody>
          <a:bodyPr wrap="square" rtlCol="0">
            <a:spAutoFit/>
          </a:bodyPr>
          <a:lstStyle/>
          <a:p>
            <a:pPr algn="ctr"/>
            <a:r>
              <a:rPr lang="en-GB" dirty="0">
                <a:solidFill>
                  <a:srgbClr val="009541"/>
                </a:solidFill>
              </a:rPr>
              <a:t>5   </a:t>
            </a:r>
          </a:p>
        </p:txBody>
      </p:sp>
      <p:sp>
        <p:nvSpPr>
          <p:cNvPr id="71" name="TextBox 70">
            <a:extLst>
              <a:ext uri="{FF2B5EF4-FFF2-40B4-BE49-F238E27FC236}">
                <a16:creationId xmlns:a16="http://schemas.microsoft.com/office/drawing/2014/main" id="{4CE90CD9-2C3C-4D1B-9676-518D23EDDD1E}"/>
              </a:ext>
            </a:extLst>
          </p:cNvPr>
          <p:cNvSpPr txBox="1"/>
          <p:nvPr/>
        </p:nvSpPr>
        <p:spPr>
          <a:xfrm>
            <a:off x="5506107" y="4422006"/>
            <a:ext cx="363759" cy="369332"/>
          </a:xfrm>
          <a:prstGeom prst="rect">
            <a:avLst/>
          </a:prstGeom>
          <a:noFill/>
          <a:ln>
            <a:noFill/>
          </a:ln>
        </p:spPr>
        <p:txBody>
          <a:bodyPr wrap="square" rtlCol="0">
            <a:spAutoFit/>
          </a:bodyPr>
          <a:lstStyle/>
          <a:p>
            <a:pPr algn="ctr"/>
            <a:r>
              <a:rPr lang="en-GB" dirty="0">
                <a:solidFill>
                  <a:srgbClr val="009541"/>
                </a:solidFill>
              </a:rPr>
              <a:t>2   </a:t>
            </a:r>
          </a:p>
        </p:txBody>
      </p:sp>
      <p:sp>
        <p:nvSpPr>
          <p:cNvPr id="73" name="TextBox 72">
            <a:extLst>
              <a:ext uri="{FF2B5EF4-FFF2-40B4-BE49-F238E27FC236}">
                <a16:creationId xmlns:a16="http://schemas.microsoft.com/office/drawing/2014/main" id="{9B6F13A4-443D-4899-8712-27B17E337808}"/>
              </a:ext>
            </a:extLst>
          </p:cNvPr>
          <p:cNvSpPr txBox="1"/>
          <p:nvPr/>
        </p:nvSpPr>
        <p:spPr>
          <a:xfrm>
            <a:off x="5503266" y="3709574"/>
            <a:ext cx="363759" cy="369332"/>
          </a:xfrm>
          <a:prstGeom prst="rect">
            <a:avLst/>
          </a:prstGeom>
          <a:noFill/>
          <a:ln>
            <a:noFill/>
          </a:ln>
        </p:spPr>
        <p:txBody>
          <a:bodyPr wrap="square" rtlCol="0">
            <a:spAutoFit/>
          </a:bodyPr>
          <a:lstStyle/>
          <a:p>
            <a:pPr algn="ctr"/>
            <a:r>
              <a:rPr lang="en-GB" dirty="0">
                <a:solidFill>
                  <a:srgbClr val="009541"/>
                </a:solidFill>
              </a:rPr>
              <a:t>8   </a:t>
            </a:r>
          </a:p>
        </p:txBody>
      </p:sp>
      <p:sp>
        <p:nvSpPr>
          <p:cNvPr id="74" name="TextBox 73">
            <a:extLst>
              <a:ext uri="{FF2B5EF4-FFF2-40B4-BE49-F238E27FC236}">
                <a16:creationId xmlns:a16="http://schemas.microsoft.com/office/drawing/2014/main" id="{03BB4FAB-DD77-4EF8-8CCE-909B0201CAAF}"/>
              </a:ext>
            </a:extLst>
          </p:cNvPr>
          <p:cNvSpPr txBox="1"/>
          <p:nvPr/>
        </p:nvSpPr>
        <p:spPr>
          <a:xfrm>
            <a:off x="5494326" y="4069720"/>
            <a:ext cx="363759" cy="369332"/>
          </a:xfrm>
          <a:prstGeom prst="rect">
            <a:avLst/>
          </a:prstGeom>
          <a:noFill/>
          <a:ln>
            <a:noFill/>
          </a:ln>
        </p:spPr>
        <p:txBody>
          <a:bodyPr wrap="square" rtlCol="0">
            <a:spAutoFit/>
          </a:bodyPr>
          <a:lstStyle/>
          <a:p>
            <a:pPr algn="ctr"/>
            <a:r>
              <a:rPr lang="en-GB" dirty="0">
                <a:solidFill>
                  <a:srgbClr val="009541"/>
                </a:solidFill>
              </a:rPr>
              <a:t>6 </a:t>
            </a:r>
          </a:p>
        </p:txBody>
      </p:sp>
      <p:sp>
        <p:nvSpPr>
          <p:cNvPr id="75" name="TextBox 74">
            <a:extLst>
              <a:ext uri="{FF2B5EF4-FFF2-40B4-BE49-F238E27FC236}">
                <a16:creationId xmlns:a16="http://schemas.microsoft.com/office/drawing/2014/main" id="{AA213E1A-1FBE-44B6-809A-82B3B2363988}"/>
              </a:ext>
            </a:extLst>
          </p:cNvPr>
          <p:cNvSpPr txBox="1"/>
          <p:nvPr/>
        </p:nvSpPr>
        <p:spPr>
          <a:xfrm>
            <a:off x="5775854" y="2627542"/>
            <a:ext cx="558811" cy="369332"/>
          </a:xfrm>
          <a:prstGeom prst="rect">
            <a:avLst/>
          </a:prstGeom>
          <a:noFill/>
          <a:ln>
            <a:noFill/>
          </a:ln>
        </p:spPr>
        <p:txBody>
          <a:bodyPr wrap="square" rtlCol="0">
            <a:spAutoFit/>
          </a:bodyPr>
          <a:lstStyle/>
          <a:p>
            <a:pPr algn="ctr"/>
            <a:r>
              <a:rPr lang="en-GB" sz="1400" dirty="0">
                <a:solidFill>
                  <a:srgbClr val="009541"/>
                </a:solidFill>
              </a:rPr>
              <a:t>r</a:t>
            </a:r>
            <a:r>
              <a:rPr lang="en-GB" dirty="0">
                <a:solidFill>
                  <a:srgbClr val="009541"/>
                </a:solidFill>
              </a:rPr>
              <a:t>2  </a:t>
            </a:r>
          </a:p>
        </p:txBody>
      </p:sp>
      <p:pic>
        <p:nvPicPr>
          <p:cNvPr id="77" name="Picture 76">
            <a:extLst>
              <a:ext uri="{FF2B5EF4-FFF2-40B4-BE49-F238E27FC236}">
                <a16:creationId xmlns:a16="http://schemas.microsoft.com/office/drawing/2014/main" id="{AB6507A1-E830-4542-A6AA-7680FC681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748955" y="3500981"/>
            <a:ext cx="2805425" cy="2906056"/>
          </a:xfrm>
          <a:prstGeom prst="rect">
            <a:avLst/>
          </a:prstGeom>
        </p:spPr>
      </p:pic>
      <p:cxnSp>
        <p:nvCxnSpPr>
          <p:cNvPr id="78" name="Straight Connector 77">
            <a:extLst>
              <a:ext uri="{FF2B5EF4-FFF2-40B4-BE49-F238E27FC236}">
                <a16:creationId xmlns:a16="http://schemas.microsoft.com/office/drawing/2014/main" id="{0E549C73-D251-40FE-B5AF-009A25373522}"/>
              </a:ext>
            </a:extLst>
          </p:cNvPr>
          <p:cNvCxnSpPr>
            <a:cxnSpLocks/>
          </p:cNvCxnSpPr>
          <p:nvPr/>
        </p:nvCxnSpPr>
        <p:spPr>
          <a:xfrm>
            <a:off x="4421300" y="2993429"/>
            <a:ext cx="1803330" cy="0"/>
          </a:xfrm>
          <a:prstGeom prst="line">
            <a:avLst/>
          </a:prstGeom>
          <a:ln w="28575">
            <a:solidFill>
              <a:srgbClr val="E84D1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9E91C8D-6955-404D-A4B0-3B1C44B08CF1}"/>
              </a:ext>
            </a:extLst>
          </p:cNvPr>
          <p:cNvCxnSpPr>
            <a:cxnSpLocks/>
          </p:cNvCxnSpPr>
          <p:nvPr/>
        </p:nvCxnSpPr>
        <p:spPr>
          <a:xfrm flipV="1">
            <a:off x="4422525" y="2982861"/>
            <a:ext cx="0" cy="374159"/>
          </a:xfrm>
          <a:prstGeom prst="line">
            <a:avLst/>
          </a:prstGeom>
          <a:ln w="28575">
            <a:solidFill>
              <a:srgbClr val="E84D1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CDA31FF-8E6A-4916-B634-22D8153A6EB7}"/>
              </a:ext>
            </a:extLst>
          </p:cNvPr>
          <p:cNvCxnSpPr>
            <a:cxnSpLocks/>
          </p:cNvCxnSpPr>
          <p:nvPr/>
        </p:nvCxnSpPr>
        <p:spPr>
          <a:xfrm>
            <a:off x="1481250" y="2993429"/>
            <a:ext cx="1803330" cy="0"/>
          </a:xfrm>
          <a:prstGeom prst="line">
            <a:avLst/>
          </a:prstGeom>
          <a:ln w="28575">
            <a:solidFill>
              <a:srgbClr val="E84D1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EF467F6-428C-4995-8EDA-59B40D2F669A}"/>
              </a:ext>
            </a:extLst>
          </p:cNvPr>
          <p:cNvCxnSpPr>
            <a:cxnSpLocks/>
          </p:cNvCxnSpPr>
          <p:nvPr/>
        </p:nvCxnSpPr>
        <p:spPr>
          <a:xfrm flipV="1">
            <a:off x="1482475" y="2982861"/>
            <a:ext cx="0" cy="374159"/>
          </a:xfrm>
          <a:prstGeom prst="line">
            <a:avLst/>
          </a:prstGeom>
          <a:ln w="28575">
            <a:solidFill>
              <a:srgbClr val="E84D15"/>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E1A362F-7B73-4B03-BCC8-437F94EC3704}"/>
              </a:ext>
            </a:extLst>
          </p:cNvPr>
          <p:cNvCxnSpPr>
            <a:cxnSpLocks/>
          </p:cNvCxnSpPr>
          <p:nvPr/>
        </p:nvCxnSpPr>
        <p:spPr>
          <a:xfrm>
            <a:off x="1472321" y="5153155"/>
            <a:ext cx="145565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500"/>
                                        <p:tgtEl>
                                          <p:spTgt spid="6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fade">
                                      <p:cBhvr>
                                        <p:cTn id="97" dur="500"/>
                                        <p:tgtEl>
                                          <p:spTgt spid="6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wipe(left)">
                                      <p:cBhvr>
                                        <p:cTn id="105" dur="500"/>
                                        <p:tgtEl>
                                          <p:spTgt spid="76"/>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500"/>
                                        <p:tgtEl>
                                          <p:spTgt spid="6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fade">
                                      <p:cBhvr>
                                        <p:cTn id="112" dur="500"/>
                                        <p:tgtEl>
                                          <p:spTgt spid="6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fade">
                                      <p:cBhvr>
                                        <p:cTn id="117" dur="5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fade">
                                      <p:cBhvr>
                                        <p:cTn id="125" dur="500"/>
                                        <p:tgtEl>
                                          <p:spTgt spid="4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500"/>
                                        <p:tgtEl>
                                          <p:spTgt spid="4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fade">
                                      <p:cBhvr>
                                        <p:cTn id="131" dur="500"/>
                                        <p:tgtEl>
                                          <p:spTgt spid="4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fade">
                                      <p:cBhvr>
                                        <p:cTn id="134" dur="500"/>
                                        <p:tgtEl>
                                          <p:spTgt spid="4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fade">
                                      <p:cBhvr>
                                        <p:cTn id="137" dur="500"/>
                                        <p:tgtEl>
                                          <p:spTgt spid="6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fade">
                                      <p:cBhvr>
                                        <p:cTn id="142" dur="500"/>
                                        <p:tgtEl>
                                          <p:spTgt spid="35"/>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500"/>
                                        <p:tgtEl>
                                          <p:spTgt spid="3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fade">
                                      <p:cBhvr>
                                        <p:cTn id="152" dur="500"/>
                                        <p:tgtEl>
                                          <p:spTgt spid="4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fade">
                                      <p:cBhvr>
                                        <p:cTn id="155" dur="500"/>
                                        <p:tgtEl>
                                          <p:spTgt spid="4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fade">
                                      <p:cBhvr>
                                        <p:cTn id="158" dur="500"/>
                                        <p:tgtEl>
                                          <p:spTgt spid="4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0"/>
                                        </p:tgtEl>
                                        <p:attrNameLst>
                                          <p:attrName>style.visibility</p:attrName>
                                        </p:attrNameLst>
                                      </p:cBhvr>
                                      <p:to>
                                        <p:strVal val="visible"/>
                                      </p:to>
                                    </p:set>
                                    <p:animEffect transition="in" filter="fade">
                                      <p:cBhvr>
                                        <p:cTn id="161" dur="500"/>
                                        <p:tgtEl>
                                          <p:spTgt spid="7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500"/>
                                        <p:tgtEl>
                                          <p:spTgt spid="37"/>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55"/>
                                        </p:tgtEl>
                                        <p:attrNameLst>
                                          <p:attrName>style.visibility</p:attrName>
                                        </p:attrNameLst>
                                      </p:cBhvr>
                                      <p:to>
                                        <p:strVal val="visible"/>
                                      </p:to>
                                    </p:set>
                                    <p:animEffect transition="in" filter="wipe(left)">
                                      <p:cBhvr>
                                        <p:cTn id="169" dur="500"/>
                                        <p:tgtEl>
                                          <p:spTgt spid="55"/>
                                        </p:tgtEl>
                                      </p:cBhvr>
                                    </p:animEffect>
                                  </p:childTnLst>
                                </p:cTn>
                              </p:par>
                            </p:childTnLst>
                          </p:cTn>
                        </p:par>
                        <p:par>
                          <p:cTn id="170" fill="hold">
                            <p:stCondLst>
                              <p:cond delay="500"/>
                            </p:stCondLst>
                            <p:childTnLst>
                              <p:par>
                                <p:cTn id="171" presetID="10" presetClass="entr" presetSubtype="0" fill="hold" grpId="0" nodeType="afterEffect">
                                  <p:stCondLst>
                                    <p:cond delay="0"/>
                                  </p:stCondLst>
                                  <p:childTnLst>
                                    <p:set>
                                      <p:cBhvr>
                                        <p:cTn id="172" dur="1" fill="hold">
                                          <p:stCondLst>
                                            <p:cond delay="0"/>
                                          </p:stCondLst>
                                        </p:cTn>
                                        <p:tgtEl>
                                          <p:spTgt spid="49"/>
                                        </p:tgtEl>
                                        <p:attrNameLst>
                                          <p:attrName>style.visibility</p:attrName>
                                        </p:attrNameLst>
                                      </p:cBhvr>
                                      <p:to>
                                        <p:strVal val="visible"/>
                                      </p:to>
                                    </p:set>
                                    <p:animEffect transition="in" filter="fade">
                                      <p:cBhvr>
                                        <p:cTn id="173" dur="500"/>
                                        <p:tgtEl>
                                          <p:spTgt spid="4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0"/>
                                        </p:tgtEl>
                                        <p:attrNameLst>
                                          <p:attrName>style.visibility</p:attrName>
                                        </p:attrNameLst>
                                      </p:cBhvr>
                                      <p:to>
                                        <p:strVal val="visible"/>
                                      </p:to>
                                    </p:set>
                                    <p:animEffect transition="in" filter="fade">
                                      <p:cBhvr>
                                        <p:cTn id="176" dur="500"/>
                                        <p:tgtEl>
                                          <p:spTgt spid="50"/>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73"/>
                                        </p:tgtEl>
                                        <p:attrNameLst>
                                          <p:attrName>style.visibility</p:attrName>
                                        </p:attrNameLst>
                                      </p:cBhvr>
                                      <p:to>
                                        <p:strVal val="visible"/>
                                      </p:to>
                                    </p:set>
                                    <p:animEffect transition="in" filter="fade">
                                      <p:cBhvr>
                                        <p:cTn id="181" dur="500"/>
                                        <p:tgtEl>
                                          <p:spTgt spid="73"/>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53"/>
                                        </p:tgtEl>
                                        <p:attrNameLst>
                                          <p:attrName>style.visibility</p:attrName>
                                        </p:attrNameLst>
                                      </p:cBhvr>
                                      <p:to>
                                        <p:strVal val="visible"/>
                                      </p:to>
                                    </p:set>
                                    <p:animEffect transition="in" filter="fade">
                                      <p:cBhvr>
                                        <p:cTn id="186" dur="500"/>
                                        <p:tgtEl>
                                          <p:spTgt spid="53"/>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51"/>
                                        </p:tgtEl>
                                        <p:attrNameLst>
                                          <p:attrName>style.visibility</p:attrName>
                                        </p:attrNameLst>
                                      </p:cBhvr>
                                      <p:to>
                                        <p:strVal val="visible"/>
                                      </p:to>
                                    </p:set>
                                    <p:animEffect transition="in" filter="fade">
                                      <p:cBhvr>
                                        <p:cTn id="189" dur="500"/>
                                        <p:tgtEl>
                                          <p:spTgt spid="51"/>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52"/>
                                        </p:tgtEl>
                                        <p:attrNameLst>
                                          <p:attrName>style.visibility</p:attrName>
                                        </p:attrNameLst>
                                      </p:cBhvr>
                                      <p:to>
                                        <p:strVal val="visible"/>
                                      </p:to>
                                    </p:set>
                                    <p:animEffect transition="in" filter="fade">
                                      <p:cBhvr>
                                        <p:cTn id="192" dur="500"/>
                                        <p:tgtEl>
                                          <p:spTgt spid="5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74"/>
                                        </p:tgtEl>
                                        <p:attrNameLst>
                                          <p:attrName>style.visibility</p:attrName>
                                        </p:attrNameLst>
                                      </p:cBhvr>
                                      <p:to>
                                        <p:strVal val="visible"/>
                                      </p:to>
                                    </p:set>
                                    <p:animEffect transition="in" filter="fade">
                                      <p:cBhvr>
                                        <p:cTn id="195" dur="500"/>
                                        <p:tgtEl>
                                          <p:spTgt spid="74"/>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68"/>
                                        </p:tgtEl>
                                        <p:attrNameLst>
                                          <p:attrName>style.visibility</p:attrName>
                                        </p:attrNameLst>
                                      </p:cBhvr>
                                      <p:to>
                                        <p:strVal val="visible"/>
                                      </p:to>
                                    </p:set>
                                    <p:animEffect transition="in" filter="fade">
                                      <p:cBhvr>
                                        <p:cTn id="198" dur="500"/>
                                        <p:tgtEl>
                                          <p:spTgt spid="68"/>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8" fill="hold" nodeType="clickEffect">
                                  <p:stCondLst>
                                    <p:cond delay="0"/>
                                  </p:stCondLst>
                                  <p:childTnLst>
                                    <p:set>
                                      <p:cBhvr>
                                        <p:cTn id="202" dur="1" fill="hold">
                                          <p:stCondLst>
                                            <p:cond delay="0"/>
                                          </p:stCondLst>
                                        </p:cTn>
                                        <p:tgtEl>
                                          <p:spTgt spid="56"/>
                                        </p:tgtEl>
                                        <p:attrNameLst>
                                          <p:attrName>style.visibility</p:attrName>
                                        </p:attrNameLst>
                                      </p:cBhvr>
                                      <p:to>
                                        <p:strVal val="visible"/>
                                      </p:to>
                                    </p:set>
                                    <p:animEffect transition="in" filter="wipe(left)">
                                      <p:cBhvr>
                                        <p:cTn id="203" dur="500"/>
                                        <p:tgtEl>
                                          <p:spTgt spid="56"/>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71"/>
                                        </p:tgtEl>
                                        <p:attrNameLst>
                                          <p:attrName>style.visibility</p:attrName>
                                        </p:attrNameLst>
                                      </p:cBhvr>
                                      <p:to>
                                        <p:strVal val="visible"/>
                                      </p:to>
                                    </p:set>
                                    <p:animEffect transition="in" filter="fade">
                                      <p:cBhvr>
                                        <p:cTn id="208" dur="500"/>
                                        <p:tgtEl>
                                          <p:spTgt spid="71"/>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75"/>
                                        </p:tgtEl>
                                        <p:attrNameLst>
                                          <p:attrName>style.visibility</p:attrName>
                                        </p:attrNameLst>
                                      </p:cBhvr>
                                      <p:to>
                                        <p:strVal val="visible"/>
                                      </p:to>
                                    </p:set>
                                    <p:animEffect transition="in" filter="fade">
                                      <p:cBhvr>
                                        <p:cTn id="21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5" grpId="0"/>
      <p:bldP spid="36" grpId="0"/>
      <p:bldP spid="37" grpId="0"/>
      <p:bldP spid="41" grpId="0"/>
      <p:bldP spid="42" grpId="0"/>
      <p:bldP spid="43" grpId="0"/>
      <p:bldP spid="44" grpId="0"/>
      <p:bldP spid="45" grpId="0"/>
      <p:bldP spid="46" grpId="0"/>
      <p:bldP spid="47" grpId="0"/>
      <p:bldP spid="48" grpId="0"/>
      <p:bldP spid="49" grpId="0"/>
      <p:bldP spid="50" grpId="0"/>
      <p:bldP spid="51" grpId="0"/>
      <p:bldP spid="52" grpId="0"/>
      <p:bldP spid="53" grpId="0"/>
      <p:bldP spid="57" grpId="0"/>
      <p:bldP spid="58" grpId="0"/>
      <p:bldP spid="62" grpId="0"/>
      <p:bldP spid="63" grpId="0"/>
      <p:bldP spid="64" grpId="0"/>
      <p:bldP spid="65" grpId="0"/>
      <p:bldP spid="66" grpId="0"/>
      <p:bldP spid="67" grpId="0"/>
      <p:bldP spid="68" grpId="0"/>
      <p:bldP spid="69" grpId="0"/>
      <p:bldP spid="70" grpId="0"/>
      <p:bldP spid="71"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F59ED3-78DD-4496-BC72-320AD8BCB283}"/>
              </a:ext>
            </a:extLst>
          </p:cNvPr>
          <p:cNvSpPr/>
          <p:nvPr/>
        </p:nvSpPr>
        <p:spPr>
          <a:xfrm>
            <a:off x="755650" y="1610939"/>
            <a:ext cx="7632700" cy="2160000"/>
          </a:xfrm>
          <a:prstGeom prst="rect">
            <a:avLst/>
          </a:prstGeom>
          <a:solidFill>
            <a:schemeClr val="bg1"/>
          </a:solidFill>
          <a:ln w="28575">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79EFC8B6-ACAF-4B2C-81C3-8FF723ECA4F6}"/>
              </a:ext>
            </a:extLst>
          </p:cNvPr>
          <p:cNvSpPr/>
          <p:nvPr/>
        </p:nvSpPr>
        <p:spPr>
          <a:xfrm>
            <a:off x="755650" y="3901696"/>
            <a:ext cx="7632700" cy="2160000"/>
          </a:xfrm>
          <a:prstGeom prst="rect">
            <a:avLst/>
          </a:prstGeom>
          <a:solidFill>
            <a:schemeClr val="bg1"/>
          </a:solidFill>
          <a:ln w="28575">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81865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Long Division 4</a:t>
            </a:r>
            <a:endParaRPr lang="en-GB" sz="1600" b="1" dirty="0">
              <a:solidFill>
                <a:schemeClr val="bg1"/>
              </a:solidFill>
            </a:endParaRPr>
          </a:p>
        </p:txBody>
      </p:sp>
      <p:sp>
        <p:nvSpPr>
          <p:cNvPr id="97" name="Rectangle 96"/>
          <p:cNvSpPr/>
          <p:nvPr/>
        </p:nvSpPr>
        <p:spPr>
          <a:xfrm>
            <a:off x="226422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226422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A672D678-B032-4DD8-87AF-C83E173B6C63}"/>
              </a:ext>
            </a:extLst>
          </p:cNvPr>
          <p:cNvSpPr txBox="1"/>
          <p:nvPr/>
        </p:nvSpPr>
        <p:spPr>
          <a:xfrm>
            <a:off x="755650" y="1215196"/>
            <a:ext cx="7632700" cy="276999"/>
          </a:xfrm>
          <a:prstGeom prst="rect">
            <a:avLst/>
          </a:prstGeom>
          <a:noFill/>
        </p:spPr>
        <p:txBody>
          <a:bodyPr wrap="square" lIns="0" tIns="0" rIns="0" bIns="0" rtlCol="0">
            <a:spAutoFit/>
          </a:bodyPr>
          <a:lstStyle/>
          <a:p>
            <a:pPr lvl="0"/>
            <a:r>
              <a:rPr lang="en-GB" dirty="0"/>
              <a:t>Solve these division word problems.</a:t>
            </a:r>
          </a:p>
        </p:txBody>
      </p:sp>
      <p:sp>
        <p:nvSpPr>
          <p:cNvPr id="76" name="TextBox 75">
            <a:extLst>
              <a:ext uri="{FF2B5EF4-FFF2-40B4-BE49-F238E27FC236}">
                <a16:creationId xmlns:a16="http://schemas.microsoft.com/office/drawing/2014/main" id="{670989DB-E4B0-4A2A-B9D4-CFF4C29280D1}"/>
              </a:ext>
            </a:extLst>
          </p:cNvPr>
          <p:cNvSpPr txBox="1"/>
          <p:nvPr/>
        </p:nvSpPr>
        <p:spPr>
          <a:xfrm>
            <a:off x="806518" y="1691405"/>
            <a:ext cx="4386286" cy="830997"/>
          </a:xfrm>
          <a:prstGeom prst="rect">
            <a:avLst/>
          </a:prstGeom>
          <a:noFill/>
        </p:spPr>
        <p:txBody>
          <a:bodyPr wrap="square" rtlCol="0">
            <a:spAutoFit/>
          </a:bodyPr>
          <a:lstStyle/>
          <a:p>
            <a:r>
              <a:rPr lang="en-GB" sz="1600" dirty="0"/>
              <a:t>A train is able to fit 65 passengers into each carriage. How many carriages will the train need in order to carry 1428 passengers?</a:t>
            </a:r>
          </a:p>
        </p:txBody>
      </p:sp>
      <p:sp>
        <p:nvSpPr>
          <p:cNvPr id="78" name="Rectangle 77">
            <a:extLst>
              <a:ext uri="{FF2B5EF4-FFF2-40B4-BE49-F238E27FC236}">
                <a16:creationId xmlns:a16="http://schemas.microsoft.com/office/drawing/2014/main" id="{5A4DC5BC-E527-4143-9FFE-FBA6060EC0E5}"/>
              </a:ext>
            </a:extLst>
          </p:cNvPr>
          <p:cNvSpPr/>
          <p:nvPr/>
        </p:nvSpPr>
        <p:spPr>
          <a:xfrm>
            <a:off x="806517" y="3971721"/>
            <a:ext cx="4469837" cy="830997"/>
          </a:xfrm>
          <a:prstGeom prst="rect">
            <a:avLst/>
          </a:prstGeom>
        </p:spPr>
        <p:txBody>
          <a:bodyPr wrap="square">
            <a:spAutoFit/>
          </a:bodyPr>
          <a:lstStyle/>
          <a:p>
            <a:r>
              <a:rPr lang="en-GB" sz="1600" dirty="0"/>
              <a:t>A factory can pack 38 jars into a box. There are 3498 jars to pack. How many boxes can they fill with jars? How many will be left over?</a:t>
            </a:r>
          </a:p>
        </p:txBody>
      </p:sp>
      <p:graphicFrame>
        <p:nvGraphicFramePr>
          <p:cNvPr id="80" name="Table 79">
            <a:extLst>
              <a:ext uri="{FF2B5EF4-FFF2-40B4-BE49-F238E27FC236}">
                <a16:creationId xmlns:a16="http://schemas.microsoft.com/office/drawing/2014/main" id="{61A76890-192E-459A-9AF9-3FDD39147B8F}"/>
              </a:ext>
            </a:extLst>
          </p:cNvPr>
          <p:cNvGraphicFramePr>
            <a:graphicFrameLocks noGrp="1"/>
          </p:cNvGraphicFramePr>
          <p:nvPr>
            <p:extLst>
              <p:ext uri="{D42A27DB-BD31-4B8C-83A1-F6EECF244321}">
                <p14:modId xmlns:p14="http://schemas.microsoft.com/office/powerpoint/2010/main" val="1409421154"/>
              </p:ext>
            </p:extLst>
          </p:nvPr>
        </p:nvGraphicFramePr>
        <p:xfrm>
          <a:off x="5537200" y="1713531"/>
          <a:ext cx="2324735" cy="1992630"/>
        </p:xfrm>
        <a:graphic>
          <a:graphicData uri="http://schemas.openxmlformats.org/drawingml/2006/table">
            <a:tbl>
              <a:tblPr>
                <a:tableStyleId>{5C22544A-7EE6-4342-B048-85BDC9FD1C3A}</a:tableStyleId>
              </a:tblPr>
              <a:tblGrid>
                <a:gridCol w="332105">
                  <a:extLst>
                    <a:ext uri="{9D8B030D-6E8A-4147-A177-3AD203B41FA5}">
                      <a16:colId xmlns:a16="http://schemas.microsoft.com/office/drawing/2014/main" val="999599389"/>
                    </a:ext>
                  </a:extLst>
                </a:gridCol>
                <a:gridCol w="332105">
                  <a:extLst>
                    <a:ext uri="{9D8B030D-6E8A-4147-A177-3AD203B41FA5}">
                      <a16:colId xmlns:a16="http://schemas.microsoft.com/office/drawing/2014/main" val="20000"/>
                    </a:ext>
                  </a:extLst>
                </a:gridCol>
                <a:gridCol w="332105">
                  <a:extLst>
                    <a:ext uri="{9D8B030D-6E8A-4147-A177-3AD203B41FA5}">
                      <a16:colId xmlns:a16="http://schemas.microsoft.com/office/drawing/2014/main" val="20001"/>
                    </a:ext>
                  </a:extLst>
                </a:gridCol>
                <a:gridCol w="332105">
                  <a:extLst>
                    <a:ext uri="{9D8B030D-6E8A-4147-A177-3AD203B41FA5}">
                      <a16:colId xmlns:a16="http://schemas.microsoft.com/office/drawing/2014/main" val="20002"/>
                    </a:ext>
                  </a:extLst>
                </a:gridCol>
                <a:gridCol w="332105">
                  <a:extLst>
                    <a:ext uri="{9D8B030D-6E8A-4147-A177-3AD203B41FA5}">
                      <a16:colId xmlns:a16="http://schemas.microsoft.com/office/drawing/2014/main" val="20003"/>
                    </a:ext>
                  </a:extLst>
                </a:gridCol>
                <a:gridCol w="332105">
                  <a:extLst>
                    <a:ext uri="{9D8B030D-6E8A-4147-A177-3AD203B41FA5}">
                      <a16:colId xmlns:a16="http://schemas.microsoft.com/office/drawing/2014/main" val="20004"/>
                    </a:ext>
                  </a:extLst>
                </a:gridCol>
                <a:gridCol w="332105">
                  <a:extLst>
                    <a:ext uri="{9D8B030D-6E8A-4147-A177-3AD203B41FA5}">
                      <a16:colId xmlns:a16="http://schemas.microsoft.com/office/drawing/2014/main" val="20005"/>
                    </a:ext>
                  </a:extLst>
                </a:gridCol>
              </a:tblGrid>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05" name="Table 104">
            <a:extLst>
              <a:ext uri="{FF2B5EF4-FFF2-40B4-BE49-F238E27FC236}">
                <a16:creationId xmlns:a16="http://schemas.microsoft.com/office/drawing/2014/main" id="{4C064651-4CDF-4985-B96D-EEBF5F42A0DD}"/>
              </a:ext>
            </a:extLst>
          </p:cNvPr>
          <p:cNvGraphicFramePr>
            <a:graphicFrameLocks noGrp="1"/>
          </p:cNvGraphicFramePr>
          <p:nvPr>
            <p:extLst>
              <p:ext uri="{D42A27DB-BD31-4B8C-83A1-F6EECF244321}">
                <p14:modId xmlns:p14="http://schemas.microsoft.com/office/powerpoint/2010/main" val="3245355001"/>
              </p:ext>
            </p:extLst>
          </p:nvPr>
        </p:nvGraphicFramePr>
        <p:xfrm>
          <a:off x="5531509" y="3979313"/>
          <a:ext cx="2324735" cy="1992630"/>
        </p:xfrm>
        <a:graphic>
          <a:graphicData uri="http://schemas.openxmlformats.org/drawingml/2006/table">
            <a:tbl>
              <a:tblPr>
                <a:tableStyleId>{5C22544A-7EE6-4342-B048-85BDC9FD1C3A}</a:tableStyleId>
              </a:tblPr>
              <a:tblGrid>
                <a:gridCol w="332105">
                  <a:extLst>
                    <a:ext uri="{9D8B030D-6E8A-4147-A177-3AD203B41FA5}">
                      <a16:colId xmlns:a16="http://schemas.microsoft.com/office/drawing/2014/main" val="20000"/>
                    </a:ext>
                  </a:extLst>
                </a:gridCol>
                <a:gridCol w="332105">
                  <a:extLst>
                    <a:ext uri="{9D8B030D-6E8A-4147-A177-3AD203B41FA5}">
                      <a16:colId xmlns:a16="http://schemas.microsoft.com/office/drawing/2014/main" val="20001"/>
                    </a:ext>
                  </a:extLst>
                </a:gridCol>
                <a:gridCol w="332105">
                  <a:extLst>
                    <a:ext uri="{9D8B030D-6E8A-4147-A177-3AD203B41FA5}">
                      <a16:colId xmlns:a16="http://schemas.microsoft.com/office/drawing/2014/main" val="20002"/>
                    </a:ext>
                  </a:extLst>
                </a:gridCol>
                <a:gridCol w="332105">
                  <a:extLst>
                    <a:ext uri="{9D8B030D-6E8A-4147-A177-3AD203B41FA5}">
                      <a16:colId xmlns:a16="http://schemas.microsoft.com/office/drawing/2014/main" val="20003"/>
                    </a:ext>
                  </a:extLst>
                </a:gridCol>
                <a:gridCol w="332105">
                  <a:extLst>
                    <a:ext uri="{9D8B030D-6E8A-4147-A177-3AD203B41FA5}">
                      <a16:colId xmlns:a16="http://schemas.microsoft.com/office/drawing/2014/main" val="20004"/>
                    </a:ext>
                  </a:extLst>
                </a:gridCol>
                <a:gridCol w="332105">
                  <a:extLst>
                    <a:ext uri="{9D8B030D-6E8A-4147-A177-3AD203B41FA5}">
                      <a16:colId xmlns:a16="http://schemas.microsoft.com/office/drawing/2014/main" val="20005"/>
                    </a:ext>
                  </a:extLst>
                </a:gridCol>
                <a:gridCol w="332105">
                  <a:extLst>
                    <a:ext uri="{9D8B030D-6E8A-4147-A177-3AD203B41FA5}">
                      <a16:colId xmlns:a16="http://schemas.microsoft.com/office/drawing/2014/main" val="4288557895"/>
                    </a:ext>
                  </a:extLst>
                </a:gridCol>
              </a:tblGrid>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2105">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700" dirty="0"/>
                    </a:p>
                  </a:txBody>
                  <a:tcPr marL="0" marR="0" marT="0" marB="0" anchor="ctr" anchorCtr="1">
                    <a:lnL w="12700" cap="flat" cmpd="sng" algn="ctr">
                      <a:solidFill>
                        <a:srgbClr val="F8CACA"/>
                      </a:solidFill>
                      <a:prstDash val="solid"/>
                      <a:round/>
                      <a:headEnd type="none" w="med" len="med"/>
                      <a:tailEnd type="none" w="med" len="med"/>
                    </a:lnL>
                    <a:lnR w="12700" cap="flat" cmpd="sng" algn="ctr">
                      <a:solidFill>
                        <a:srgbClr val="F8CACA"/>
                      </a:solidFill>
                      <a:prstDash val="solid"/>
                      <a:round/>
                      <a:headEnd type="none" w="med" len="med"/>
                      <a:tailEnd type="none" w="med" len="med"/>
                    </a:lnR>
                    <a:lnT w="12700" cap="flat" cmpd="sng" algn="ctr">
                      <a:solidFill>
                        <a:srgbClr val="F8CACA"/>
                      </a:solidFill>
                      <a:prstDash val="solid"/>
                      <a:round/>
                      <a:headEnd type="none" w="med" len="med"/>
                      <a:tailEnd type="none" w="med" len="med"/>
                    </a:lnT>
                    <a:lnB w="12700" cap="flat" cmpd="sng" algn="ctr">
                      <a:solidFill>
                        <a:srgbClr val="F8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06" name="TextBox 105">
            <a:extLst>
              <a:ext uri="{FF2B5EF4-FFF2-40B4-BE49-F238E27FC236}">
                <a16:creationId xmlns:a16="http://schemas.microsoft.com/office/drawing/2014/main" id="{2EE3FBAC-F8C2-4695-8857-A925F6B9D58C}"/>
              </a:ext>
            </a:extLst>
          </p:cNvPr>
          <p:cNvSpPr txBox="1"/>
          <p:nvPr/>
        </p:nvSpPr>
        <p:spPr>
          <a:xfrm>
            <a:off x="6193576" y="3971721"/>
            <a:ext cx="334920" cy="369332"/>
          </a:xfrm>
          <a:prstGeom prst="rect">
            <a:avLst/>
          </a:prstGeom>
          <a:noFill/>
          <a:ln>
            <a:noFill/>
          </a:ln>
        </p:spPr>
        <p:txBody>
          <a:bodyPr wrap="square" rtlCol="0">
            <a:spAutoFit/>
          </a:bodyPr>
          <a:lstStyle/>
          <a:p>
            <a:pPr algn="ctr"/>
            <a:r>
              <a:rPr lang="en-GB" dirty="0">
                <a:solidFill>
                  <a:srgbClr val="009541"/>
                </a:solidFill>
              </a:rPr>
              <a:t>0   </a:t>
            </a:r>
          </a:p>
        </p:txBody>
      </p:sp>
      <p:sp>
        <p:nvSpPr>
          <p:cNvPr id="107" name="TextBox 106">
            <a:extLst>
              <a:ext uri="{FF2B5EF4-FFF2-40B4-BE49-F238E27FC236}">
                <a16:creationId xmlns:a16="http://schemas.microsoft.com/office/drawing/2014/main" id="{3A03FABA-870C-4BB1-A4CC-F6B710F9333A}"/>
              </a:ext>
            </a:extLst>
          </p:cNvPr>
          <p:cNvSpPr txBox="1"/>
          <p:nvPr/>
        </p:nvSpPr>
        <p:spPr>
          <a:xfrm>
            <a:off x="6528495" y="3971721"/>
            <a:ext cx="334920" cy="369332"/>
          </a:xfrm>
          <a:prstGeom prst="rect">
            <a:avLst/>
          </a:prstGeom>
          <a:noFill/>
          <a:ln>
            <a:noFill/>
          </a:ln>
        </p:spPr>
        <p:txBody>
          <a:bodyPr wrap="square" rtlCol="0">
            <a:spAutoFit/>
          </a:bodyPr>
          <a:lstStyle/>
          <a:p>
            <a:pPr algn="ctr"/>
            <a:r>
              <a:rPr lang="en-GB" dirty="0">
                <a:solidFill>
                  <a:srgbClr val="009541"/>
                </a:solidFill>
              </a:rPr>
              <a:t>0   </a:t>
            </a:r>
          </a:p>
        </p:txBody>
      </p:sp>
      <p:sp>
        <p:nvSpPr>
          <p:cNvPr id="108" name="TextBox 107">
            <a:extLst>
              <a:ext uri="{FF2B5EF4-FFF2-40B4-BE49-F238E27FC236}">
                <a16:creationId xmlns:a16="http://schemas.microsoft.com/office/drawing/2014/main" id="{00A01D9C-C896-405F-BF24-59A27EAE0C9A}"/>
              </a:ext>
            </a:extLst>
          </p:cNvPr>
          <p:cNvSpPr txBox="1"/>
          <p:nvPr/>
        </p:nvSpPr>
        <p:spPr>
          <a:xfrm>
            <a:off x="6863316" y="3971721"/>
            <a:ext cx="334920" cy="369332"/>
          </a:xfrm>
          <a:prstGeom prst="rect">
            <a:avLst/>
          </a:prstGeom>
          <a:noFill/>
          <a:ln>
            <a:noFill/>
          </a:ln>
        </p:spPr>
        <p:txBody>
          <a:bodyPr wrap="square" rtlCol="0">
            <a:spAutoFit/>
          </a:bodyPr>
          <a:lstStyle/>
          <a:p>
            <a:pPr algn="ctr"/>
            <a:r>
              <a:rPr lang="en-GB" dirty="0">
                <a:solidFill>
                  <a:srgbClr val="009541"/>
                </a:solidFill>
              </a:rPr>
              <a:t>9</a:t>
            </a:r>
          </a:p>
        </p:txBody>
      </p:sp>
      <p:sp>
        <p:nvSpPr>
          <p:cNvPr id="109" name="TextBox 108">
            <a:extLst>
              <a:ext uri="{FF2B5EF4-FFF2-40B4-BE49-F238E27FC236}">
                <a16:creationId xmlns:a16="http://schemas.microsoft.com/office/drawing/2014/main" id="{9F56BBD7-0D15-4283-A94A-5BF9716A78EA}"/>
              </a:ext>
            </a:extLst>
          </p:cNvPr>
          <p:cNvSpPr txBox="1"/>
          <p:nvPr/>
        </p:nvSpPr>
        <p:spPr>
          <a:xfrm>
            <a:off x="5858656" y="4303314"/>
            <a:ext cx="334920" cy="369332"/>
          </a:xfrm>
          <a:prstGeom prst="rect">
            <a:avLst/>
          </a:prstGeom>
          <a:noFill/>
          <a:ln>
            <a:noFill/>
          </a:ln>
        </p:spPr>
        <p:txBody>
          <a:bodyPr wrap="square" rtlCol="0">
            <a:spAutoFit/>
          </a:bodyPr>
          <a:lstStyle/>
          <a:p>
            <a:pPr algn="ctr"/>
            <a:r>
              <a:rPr lang="en-GB" dirty="0">
                <a:solidFill>
                  <a:srgbClr val="009541"/>
                </a:solidFill>
              </a:rPr>
              <a:t>8</a:t>
            </a:r>
          </a:p>
        </p:txBody>
      </p:sp>
      <p:sp>
        <p:nvSpPr>
          <p:cNvPr id="110" name="TextBox 109">
            <a:extLst>
              <a:ext uri="{FF2B5EF4-FFF2-40B4-BE49-F238E27FC236}">
                <a16:creationId xmlns:a16="http://schemas.microsoft.com/office/drawing/2014/main" id="{FE78EABC-C2B4-48D0-829C-31D76E734170}"/>
              </a:ext>
            </a:extLst>
          </p:cNvPr>
          <p:cNvSpPr txBox="1"/>
          <p:nvPr/>
        </p:nvSpPr>
        <p:spPr>
          <a:xfrm>
            <a:off x="6193576" y="4303314"/>
            <a:ext cx="334920" cy="369332"/>
          </a:xfrm>
          <a:prstGeom prst="rect">
            <a:avLst/>
          </a:prstGeom>
          <a:noFill/>
          <a:ln>
            <a:noFill/>
          </a:ln>
        </p:spPr>
        <p:txBody>
          <a:bodyPr wrap="square" rtlCol="0">
            <a:spAutoFit/>
          </a:bodyPr>
          <a:lstStyle/>
          <a:p>
            <a:pPr algn="ctr"/>
            <a:r>
              <a:rPr lang="en-GB" dirty="0">
                <a:solidFill>
                  <a:srgbClr val="009541"/>
                </a:solidFill>
              </a:rPr>
              <a:t>3</a:t>
            </a:r>
          </a:p>
        </p:txBody>
      </p:sp>
      <p:sp>
        <p:nvSpPr>
          <p:cNvPr id="111" name="TextBox 110">
            <a:extLst>
              <a:ext uri="{FF2B5EF4-FFF2-40B4-BE49-F238E27FC236}">
                <a16:creationId xmlns:a16="http://schemas.microsoft.com/office/drawing/2014/main" id="{3B36271D-DEB5-40A3-8F80-8C0F074011C8}"/>
              </a:ext>
            </a:extLst>
          </p:cNvPr>
          <p:cNvSpPr txBox="1"/>
          <p:nvPr/>
        </p:nvSpPr>
        <p:spPr>
          <a:xfrm>
            <a:off x="6528396" y="4303314"/>
            <a:ext cx="334920" cy="369332"/>
          </a:xfrm>
          <a:prstGeom prst="rect">
            <a:avLst/>
          </a:prstGeom>
          <a:noFill/>
          <a:ln>
            <a:noFill/>
          </a:ln>
        </p:spPr>
        <p:txBody>
          <a:bodyPr wrap="square" rtlCol="0">
            <a:spAutoFit/>
          </a:bodyPr>
          <a:lstStyle/>
          <a:p>
            <a:pPr algn="ctr"/>
            <a:r>
              <a:rPr lang="en-GB" dirty="0">
                <a:solidFill>
                  <a:srgbClr val="009541"/>
                </a:solidFill>
              </a:rPr>
              <a:t>4</a:t>
            </a:r>
          </a:p>
        </p:txBody>
      </p:sp>
      <p:sp>
        <p:nvSpPr>
          <p:cNvPr id="112" name="TextBox 111">
            <a:extLst>
              <a:ext uri="{FF2B5EF4-FFF2-40B4-BE49-F238E27FC236}">
                <a16:creationId xmlns:a16="http://schemas.microsoft.com/office/drawing/2014/main" id="{FD87FFF9-38EF-4601-A84A-938ACF7238DC}"/>
              </a:ext>
            </a:extLst>
          </p:cNvPr>
          <p:cNvSpPr txBox="1"/>
          <p:nvPr/>
        </p:nvSpPr>
        <p:spPr>
          <a:xfrm>
            <a:off x="6852278" y="4303314"/>
            <a:ext cx="334920" cy="369332"/>
          </a:xfrm>
          <a:prstGeom prst="rect">
            <a:avLst/>
          </a:prstGeom>
          <a:noFill/>
          <a:ln>
            <a:noFill/>
          </a:ln>
        </p:spPr>
        <p:txBody>
          <a:bodyPr wrap="square" rtlCol="0">
            <a:spAutoFit/>
          </a:bodyPr>
          <a:lstStyle/>
          <a:p>
            <a:pPr algn="ctr"/>
            <a:r>
              <a:rPr lang="en-GB" dirty="0">
                <a:solidFill>
                  <a:srgbClr val="009541"/>
                </a:solidFill>
              </a:rPr>
              <a:t>9</a:t>
            </a:r>
          </a:p>
        </p:txBody>
      </p:sp>
      <p:sp>
        <p:nvSpPr>
          <p:cNvPr id="113" name="TextBox 112">
            <a:extLst>
              <a:ext uri="{FF2B5EF4-FFF2-40B4-BE49-F238E27FC236}">
                <a16:creationId xmlns:a16="http://schemas.microsoft.com/office/drawing/2014/main" id="{7B6278F4-DC6F-469A-98AB-433F838F34C8}"/>
              </a:ext>
            </a:extLst>
          </p:cNvPr>
          <p:cNvSpPr txBox="1"/>
          <p:nvPr/>
        </p:nvSpPr>
        <p:spPr>
          <a:xfrm>
            <a:off x="5858656" y="4643365"/>
            <a:ext cx="334920" cy="369332"/>
          </a:xfrm>
          <a:prstGeom prst="rect">
            <a:avLst/>
          </a:prstGeom>
          <a:noFill/>
          <a:ln>
            <a:noFill/>
          </a:ln>
        </p:spPr>
        <p:txBody>
          <a:bodyPr wrap="square" rtlCol="0">
            <a:spAutoFit/>
          </a:bodyPr>
          <a:lstStyle/>
          <a:p>
            <a:pPr algn="ctr"/>
            <a:r>
              <a:rPr lang="en-GB" dirty="0">
                <a:solidFill>
                  <a:srgbClr val="009541"/>
                </a:solidFill>
              </a:rPr>
              <a:t>−   </a:t>
            </a:r>
          </a:p>
        </p:txBody>
      </p:sp>
      <p:sp>
        <p:nvSpPr>
          <p:cNvPr id="114" name="TextBox 113">
            <a:extLst>
              <a:ext uri="{FF2B5EF4-FFF2-40B4-BE49-F238E27FC236}">
                <a16:creationId xmlns:a16="http://schemas.microsoft.com/office/drawing/2014/main" id="{BA158C41-4F56-48B2-8968-1D6C10A2FD87}"/>
              </a:ext>
            </a:extLst>
          </p:cNvPr>
          <p:cNvSpPr txBox="1"/>
          <p:nvPr/>
        </p:nvSpPr>
        <p:spPr>
          <a:xfrm>
            <a:off x="6193576" y="4643365"/>
            <a:ext cx="334920" cy="369332"/>
          </a:xfrm>
          <a:prstGeom prst="rect">
            <a:avLst/>
          </a:prstGeom>
          <a:noFill/>
          <a:ln>
            <a:noFill/>
          </a:ln>
        </p:spPr>
        <p:txBody>
          <a:bodyPr wrap="square" rtlCol="0">
            <a:spAutoFit/>
          </a:bodyPr>
          <a:lstStyle/>
          <a:p>
            <a:pPr algn="ctr"/>
            <a:r>
              <a:rPr lang="en-GB" dirty="0">
                <a:solidFill>
                  <a:srgbClr val="009541"/>
                </a:solidFill>
              </a:rPr>
              <a:t>3</a:t>
            </a:r>
          </a:p>
        </p:txBody>
      </p:sp>
      <p:sp>
        <p:nvSpPr>
          <p:cNvPr id="115" name="TextBox 114">
            <a:extLst>
              <a:ext uri="{FF2B5EF4-FFF2-40B4-BE49-F238E27FC236}">
                <a16:creationId xmlns:a16="http://schemas.microsoft.com/office/drawing/2014/main" id="{EC60A3BF-C825-4C0A-9D4A-CC6F9C866572}"/>
              </a:ext>
            </a:extLst>
          </p:cNvPr>
          <p:cNvSpPr txBox="1"/>
          <p:nvPr/>
        </p:nvSpPr>
        <p:spPr>
          <a:xfrm>
            <a:off x="6528396" y="4643365"/>
            <a:ext cx="334920" cy="369332"/>
          </a:xfrm>
          <a:prstGeom prst="rect">
            <a:avLst/>
          </a:prstGeom>
          <a:noFill/>
          <a:ln>
            <a:noFill/>
          </a:ln>
        </p:spPr>
        <p:txBody>
          <a:bodyPr wrap="square" rtlCol="0">
            <a:spAutoFit/>
          </a:bodyPr>
          <a:lstStyle/>
          <a:p>
            <a:pPr algn="ctr"/>
            <a:r>
              <a:rPr lang="en-GB" dirty="0">
                <a:solidFill>
                  <a:srgbClr val="009541"/>
                </a:solidFill>
              </a:rPr>
              <a:t>4</a:t>
            </a:r>
          </a:p>
        </p:txBody>
      </p:sp>
      <p:sp>
        <p:nvSpPr>
          <p:cNvPr id="116" name="TextBox 115">
            <a:extLst>
              <a:ext uri="{FF2B5EF4-FFF2-40B4-BE49-F238E27FC236}">
                <a16:creationId xmlns:a16="http://schemas.microsoft.com/office/drawing/2014/main" id="{2D52D620-9235-4B7E-A401-C3BEC0E47BDF}"/>
              </a:ext>
            </a:extLst>
          </p:cNvPr>
          <p:cNvSpPr txBox="1"/>
          <p:nvPr/>
        </p:nvSpPr>
        <p:spPr>
          <a:xfrm>
            <a:off x="5536160" y="4303314"/>
            <a:ext cx="334920" cy="369332"/>
          </a:xfrm>
          <a:prstGeom prst="rect">
            <a:avLst/>
          </a:prstGeom>
          <a:noFill/>
          <a:ln>
            <a:noFill/>
          </a:ln>
        </p:spPr>
        <p:txBody>
          <a:bodyPr wrap="square" rtlCol="0">
            <a:spAutoFit/>
          </a:bodyPr>
          <a:lstStyle/>
          <a:p>
            <a:pPr algn="ctr"/>
            <a:r>
              <a:rPr lang="en-GB" dirty="0">
                <a:solidFill>
                  <a:srgbClr val="009541"/>
                </a:solidFill>
              </a:rPr>
              <a:t>3</a:t>
            </a:r>
          </a:p>
        </p:txBody>
      </p:sp>
      <p:sp>
        <p:nvSpPr>
          <p:cNvPr id="118" name="TextBox 117">
            <a:extLst>
              <a:ext uri="{FF2B5EF4-FFF2-40B4-BE49-F238E27FC236}">
                <a16:creationId xmlns:a16="http://schemas.microsoft.com/office/drawing/2014/main" id="{E6BD1A49-CFE7-49B4-A6C6-E65247DCC569}"/>
              </a:ext>
            </a:extLst>
          </p:cNvPr>
          <p:cNvSpPr txBox="1"/>
          <p:nvPr/>
        </p:nvSpPr>
        <p:spPr>
          <a:xfrm>
            <a:off x="6860509" y="4967968"/>
            <a:ext cx="334920" cy="369332"/>
          </a:xfrm>
          <a:prstGeom prst="rect">
            <a:avLst/>
          </a:prstGeom>
          <a:noFill/>
          <a:ln>
            <a:noFill/>
          </a:ln>
        </p:spPr>
        <p:txBody>
          <a:bodyPr wrap="square" rtlCol="0">
            <a:spAutoFit/>
          </a:bodyPr>
          <a:lstStyle/>
          <a:p>
            <a:pPr algn="ctr"/>
            <a:r>
              <a:rPr lang="en-GB" dirty="0">
                <a:solidFill>
                  <a:srgbClr val="009541"/>
                </a:solidFill>
              </a:rPr>
              <a:t>7</a:t>
            </a:r>
          </a:p>
        </p:txBody>
      </p:sp>
      <p:sp>
        <p:nvSpPr>
          <p:cNvPr id="120" name="TextBox 119">
            <a:extLst>
              <a:ext uri="{FF2B5EF4-FFF2-40B4-BE49-F238E27FC236}">
                <a16:creationId xmlns:a16="http://schemas.microsoft.com/office/drawing/2014/main" id="{0BB342D4-2CA5-4085-BBD5-1C3F63AB57E7}"/>
              </a:ext>
            </a:extLst>
          </p:cNvPr>
          <p:cNvSpPr txBox="1"/>
          <p:nvPr/>
        </p:nvSpPr>
        <p:spPr>
          <a:xfrm>
            <a:off x="6852278" y="5299562"/>
            <a:ext cx="334920" cy="369332"/>
          </a:xfrm>
          <a:prstGeom prst="rect">
            <a:avLst/>
          </a:prstGeom>
          <a:noFill/>
          <a:ln>
            <a:noFill/>
          </a:ln>
        </p:spPr>
        <p:txBody>
          <a:bodyPr wrap="square" rtlCol="0">
            <a:spAutoFit/>
          </a:bodyPr>
          <a:lstStyle/>
          <a:p>
            <a:pPr algn="ctr"/>
            <a:r>
              <a:rPr lang="en-GB" dirty="0">
                <a:solidFill>
                  <a:srgbClr val="009541"/>
                </a:solidFill>
              </a:rPr>
              <a:t>7</a:t>
            </a:r>
          </a:p>
        </p:txBody>
      </p:sp>
      <p:sp>
        <p:nvSpPr>
          <p:cNvPr id="121" name="TextBox 120">
            <a:extLst>
              <a:ext uri="{FF2B5EF4-FFF2-40B4-BE49-F238E27FC236}">
                <a16:creationId xmlns:a16="http://schemas.microsoft.com/office/drawing/2014/main" id="{B6DC8E80-C95F-4B9F-ABAE-4B925E1D7938}"/>
              </a:ext>
            </a:extLst>
          </p:cNvPr>
          <p:cNvSpPr txBox="1"/>
          <p:nvPr/>
        </p:nvSpPr>
        <p:spPr>
          <a:xfrm>
            <a:off x="5856438" y="5301407"/>
            <a:ext cx="334920" cy="369332"/>
          </a:xfrm>
          <a:prstGeom prst="rect">
            <a:avLst/>
          </a:prstGeom>
          <a:noFill/>
          <a:ln>
            <a:noFill/>
          </a:ln>
        </p:spPr>
        <p:txBody>
          <a:bodyPr wrap="square" rtlCol="0">
            <a:spAutoFit/>
          </a:bodyPr>
          <a:lstStyle/>
          <a:p>
            <a:pPr algn="ctr"/>
            <a:r>
              <a:rPr lang="en-GB" dirty="0">
                <a:solidFill>
                  <a:srgbClr val="009541"/>
                </a:solidFill>
              </a:rPr>
              <a:t>−   </a:t>
            </a:r>
          </a:p>
        </p:txBody>
      </p:sp>
      <p:cxnSp>
        <p:nvCxnSpPr>
          <p:cNvPr id="122" name="Straight Connector 121">
            <a:extLst>
              <a:ext uri="{FF2B5EF4-FFF2-40B4-BE49-F238E27FC236}">
                <a16:creationId xmlns:a16="http://schemas.microsoft.com/office/drawing/2014/main" id="{79CE04D0-44E9-4CB5-9C16-7F6F530B5F4C}"/>
              </a:ext>
            </a:extLst>
          </p:cNvPr>
          <p:cNvCxnSpPr/>
          <p:nvPr/>
        </p:nvCxnSpPr>
        <p:spPr>
          <a:xfrm>
            <a:off x="6191730" y="4967968"/>
            <a:ext cx="133372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3E32DC0-D410-4AF7-A4FC-C5CD1A501B10}"/>
              </a:ext>
            </a:extLst>
          </p:cNvPr>
          <p:cNvCxnSpPr/>
          <p:nvPr/>
        </p:nvCxnSpPr>
        <p:spPr>
          <a:xfrm>
            <a:off x="6191730" y="5639613"/>
            <a:ext cx="133372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8791E2AB-CBC2-48BA-99BA-A0964E71766B}"/>
              </a:ext>
            </a:extLst>
          </p:cNvPr>
          <p:cNvSpPr txBox="1"/>
          <p:nvPr/>
        </p:nvSpPr>
        <p:spPr>
          <a:xfrm>
            <a:off x="7196570" y="3971721"/>
            <a:ext cx="334920" cy="369332"/>
          </a:xfrm>
          <a:prstGeom prst="rect">
            <a:avLst/>
          </a:prstGeom>
          <a:noFill/>
          <a:ln>
            <a:noFill/>
          </a:ln>
        </p:spPr>
        <p:txBody>
          <a:bodyPr wrap="square" rtlCol="0">
            <a:spAutoFit/>
          </a:bodyPr>
          <a:lstStyle/>
          <a:p>
            <a:pPr algn="ctr"/>
            <a:r>
              <a:rPr lang="en-GB" dirty="0">
                <a:solidFill>
                  <a:srgbClr val="009541"/>
                </a:solidFill>
              </a:rPr>
              <a:t>2</a:t>
            </a:r>
          </a:p>
        </p:txBody>
      </p:sp>
      <p:sp>
        <p:nvSpPr>
          <p:cNvPr id="133" name="TextBox 132">
            <a:extLst>
              <a:ext uri="{FF2B5EF4-FFF2-40B4-BE49-F238E27FC236}">
                <a16:creationId xmlns:a16="http://schemas.microsoft.com/office/drawing/2014/main" id="{6FFA5865-9DDD-4BCE-96DB-E4652B1495C1}"/>
              </a:ext>
            </a:extLst>
          </p:cNvPr>
          <p:cNvSpPr txBox="1"/>
          <p:nvPr/>
        </p:nvSpPr>
        <p:spPr>
          <a:xfrm>
            <a:off x="7191379" y="4303314"/>
            <a:ext cx="334920" cy="369332"/>
          </a:xfrm>
          <a:prstGeom prst="rect">
            <a:avLst/>
          </a:prstGeom>
          <a:noFill/>
          <a:ln>
            <a:noFill/>
          </a:ln>
        </p:spPr>
        <p:txBody>
          <a:bodyPr wrap="square" rtlCol="0">
            <a:spAutoFit/>
          </a:bodyPr>
          <a:lstStyle/>
          <a:p>
            <a:pPr algn="ctr"/>
            <a:r>
              <a:rPr lang="en-GB" dirty="0">
                <a:solidFill>
                  <a:srgbClr val="009541"/>
                </a:solidFill>
              </a:rPr>
              <a:t>8</a:t>
            </a:r>
          </a:p>
        </p:txBody>
      </p:sp>
      <p:sp>
        <p:nvSpPr>
          <p:cNvPr id="134" name="TextBox 133">
            <a:extLst>
              <a:ext uri="{FF2B5EF4-FFF2-40B4-BE49-F238E27FC236}">
                <a16:creationId xmlns:a16="http://schemas.microsoft.com/office/drawing/2014/main" id="{65291AB9-2EAC-48C8-B017-B096AB20E7F8}"/>
              </a:ext>
            </a:extLst>
          </p:cNvPr>
          <p:cNvSpPr txBox="1"/>
          <p:nvPr/>
        </p:nvSpPr>
        <p:spPr>
          <a:xfrm>
            <a:off x="6855804" y="4643365"/>
            <a:ext cx="334920" cy="369332"/>
          </a:xfrm>
          <a:prstGeom prst="rect">
            <a:avLst/>
          </a:prstGeom>
          <a:noFill/>
          <a:ln>
            <a:noFill/>
          </a:ln>
        </p:spPr>
        <p:txBody>
          <a:bodyPr wrap="square" rtlCol="0">
            <a:spAutoFit/>
          </a:bodyPr>
          <a:lstStyle/>
          <a:p>
            <a:pPr algn="ctr"/>
            <a:r>
              <a:rPr lang="en-GB" dirty="0">
                <a:solidFill>
                  <a:srgbClr val="009541"/>
                </a:solidFill>
              </a:rPr>
              <a:t>2</a:t>
            </a:r>
          </a:p>
        </p:txBody>
      </p:sp>
      <p:sp>
        <p:nvSpPr>
          <p:cNvPr id="135" name="TextBox 134">
            <a:extLst>
              <a:ext uri="{FF2B5EF4-FFF2-40B4-BE49-F238E27FC236}">
                <a16:creationId xmlns:a16="http://schemas.microsoft.com/office/drawing/2014/main" id="{188D3993-EA3A-450B-89B4-087BE3306042}"/>
              </a:ext>
            </a:extLst>
          </p:cNvPr>
          <p:cNvSpPr txBox="1"/>
          <p:nvPr/>
        </p:nvSpPr>
        <p:spPr>
          <a:xfrm>
            <a:off x="7190533" y="5623918"/>
            <a:ext cx="334920" cy="369332"/>
          </a:xfrm>
          <a:prstGeom prst="rect">
            <a:avLst/>
          </a:prstGeom>
          <a:noFill/>
          <a:ln>
            <a:noFill/>
          </a:ln>
        </p:spPr>
        <p:txBody>
          <a:bodyPr wrap="square" rtlCol="0">
            <a:spAutoFit/>
          </a:bodyPr>
          <a:lstStyle/>
          <a:p>
            <a:pPr algn="ctr"/>
            <a:r>
              <a:rPr lang="en-GB" dirty="0">
                <a:solidFill>
                  <a:srgbClr val="009541"/>
                </a:solidFill>
              </a:rPr>
              <a:t>2</a:t>
            </a:r>
          </a:p>
        </p:txBody>
      </p:sp>
      <p:sp>
        <p:nvSpPr>
          <p:cNvPr id="136" name="TextBox 135">
            <a:extLst>
              <a:ext uri="{FF2B5EF4-FFF2-40B4-BE49-F238E27FC236}">
                <a16:creationId xmlns:a16="http://schemas.microsoft.com/office/drawing/2014/main" id="{99389646-966A-494D-9EF5-12E3549F87AC}"/>
              </a:ext>
            </a:extLst>
          </p:cNvPr>
          <p:cNvSpPr txBox="1"/>
          <p:nvPr/>
        </p:nvSpPr>
        <p:spPr>
          <a:xfrm>
            <a:off x="7187917" y="4967968"/>
            <a:ext cx="334920" cy="369332"/>
          </a:xfrm>
          <a:prstGeom prst="rect">
            <a:avLst/>
          </a:prstGeom>
          <a:noFill/>
          <a:ln>
            <a:noFill/>
          </a:ln>
        </p:spPr>
        <p:txBody>
          <a:bodyPr wrap="square" rtlCol="0">
            <a:spAutoFit/>
          </a:bodyPr>
          <a:lstStyle/>
          <a:p>
            <a:pPr algn="ctr"/>
            <a:r>
              <a:rPr lang="en-GB" dirty="0">
                <a:solidFill>
                  <a:srgbClr val="009541"/>
                </a:solidFill>
              </a:rPr>
              <a:t>8</a:t>
            </a:r>
          </a:p>
        </p:txBody>
      </p:sp>
      <p:sp>
        <p:nvSpPr>
          <p:cNvPr id="137" name="TextBox 136">
            <a:extLst>
              <a:ext uri="{FF2B5EF4-FFF2-40B4-BE49-F238E27FC236}">
                <a16:creationId xmlns:a16="http://schemas.microsoft.com/office/drawing/2014/main" id="{9F496BEF-7B87-42C8-BA11-84522006E1EA}"/>
              </a:ext>
            </a:extLst>
          </p:cNvPr>
          <p:cNvSpPr txBox="1"/>
          <p:nvPr/>
        </p:nvSpPr>
        <p:spPr>
          <a:xfrm>
            <a:off x="7179686" y="5299562"/>
            <a:ext cx="334920" cy="369332"/>
          </a:xfrm>
          <a:prstGeom prst="rect">
            <a:avLst/>
          </a:prstGeom>
          <a:noFill/>
          <a:ln>
            <a:noFill/>
          </a:ln>
        </p:spPr>
        <p:txBody>
          <a:bodyPr wrap="square" rtlCol="0">
            <a:spAutoFit/>
          </a:bodyPr>
          <a:lstStyle/>
          <a:p>
            <a:pPr algn="ctr"/>
            <a:r>
              <a:rPr lang="en-GB" dirty="0">
                <a:solidFill>
                  <a:srgbClr val="009541"/>
                </a:solidFill>
              </a:rPr>
              <a:t>6</a:t>
            </a:r>
          </a:p>
        </p:txBody>
      </p:sp>
      <p:sp>
        <p:nvSpPr>
          <p:cNvPr id="138" name="TextBox 137">
            <a:extLst>
              <a:ext uri="{FF2B5EF4-FFF2-40B4-BE49-F238E27FC236}">
                <a16:creationId xmlns:a16="http://schemas.microsoft.com/office/drawing/2014/main" id="{F3FAED6D-0EA2-4D6C-A4D9-350A53E8F05D}"/>
              </a:ext>
            </a:extLst>
          </p:cNvPr>
          <p:cNvSpPr txBox="1"/>
          <p:nvPr/>
        </p:nvSpPr>
        <p:spPr>
          <a:xfrm>
            <a:off x="7438894" y="3971721"/>
            <a:ext cx="514508" cy="369332"/>
          </a:xfrm>
          <a:prstGeom prst="rect">
            <a:avLst/>
          </a:prstGeom>
          <a:noFill/>
          <a:ln>
            <a:noFill/>
          </a:ln>
        </p:spPr>
        <p:txBody>
          <a:bodyPr wrap="square" rtlCol="0">
            <a:spAutoFit/>
          </a:bodyPr>
          <a:lstStyle/>
          <a:p>
            <a:pPr algn="ctr"/>
            <a:r>
              <a:rPr lang="en-GB" sz="1400" dirty="0">
                <a:solidFill>
                  <a:srgbClr val="009541"/>
                </a:solidFill>
              </a:rPr>
              <a:t>r</a:t>
            </a:r>
            <a:r>
              <a:rPr lang="en-GB" dirty="0">
                <a:solidFill>
                  <a:srgbClr val="009541"/>
                </a:solidFill>
              </a:rPr>
              <a:t>2  </a:t>
            </a:r>
          </a:p>
        </p:txBody>
      </p:sp>
      <p:sp>
        <p:nvSpPr>
          <p:cNvPr id="81" name="TextBox 80">
            <a:extLst>
              <a:ext uri="{FF2B5EF4-FFF2-40B4-BE49-F238E27FC236}">
                <a16:creationId xmlns:a16="http://schemas.microsoft.com/office/drawing/2014/main" id="{5605913D-D358-4420-B280-095AEDE97AF1}"/>
              </a:ext>
            </a:extLst>
          </p:cNvPr>
          <p:cNvSpPr txBox="1"/>
          <p:nvPr/>
        </p:nvSpPr>
        <p:spPr>
          <a:xfrm>
            <a:off x="6192371" y="1705939"/>
            <a:ext cx="341112" cy="338554"/>
          </a:xfrm>
          <a:prstGeom prst="rect">
            <a:avLst/>
          </a:prstGeom>
          <a:noFill/>
          <a:ln>
            <a:noFill/>
          </a:ln>
        </p:spPr>
        <p:txBody>
          <a:bodyPr wrap="square" rtlCol="0">
            <a:spAutoFit/>
          </a:bodyPr>
          <a:lstStyle/>
          <a:p>
            <a:pPr algn="ctr"/>
            <a:r>
              <a:rPr lang="en-GB" sz="1600" dirty="0">
                <a:solidFill>
                  <a:srgbClr val="009541"/>
                </a:solidFill>
              </a:rPr>
              <a:t>0   </a:t>
            </a:r>
          </a:p>
        </p:txBody>
      </p:sp>
      <p:sp>
        <p:nvSpPr>
          <p:cNvPr id="82" name="TextBox 81">
            <a:extLst>
              <a:ext uri="{FF2B5EF4-FFF2-40B4-BE49-F238E27FC236}">
                <a16:creationId xmlns:a16="http://schemas.microsoft.com/office/drawing/2014/main" id="{821E96DF-C0B1-442C-9B2D-811F18040B5A}"/>
              </a:ext>
            </a:extLst>
          </p:cNvPr>
          <p:cNvSpPr txBox="1"/>
          <p:nvPr/>
        </p:nvSpPr>
        <p:spPr>
          <a:xfrm>
            <a:off x="6533483" y="1705939"/>
            <a:ext cx="341112" cy="338554"/>
          </a:xfrm>
          <a:prstGeom prst="rect">
            <a:avLst/>
          </a:prstGeom>
          <a:noFill/>
          <a:ln>
            <a:noFill/>
          </a:ln>
        </p:spPr>
        <p:txBody>
          <a:bodyPr wrap="square" rtlCol="0">
            <a:spAutoFit/>
          </a:bodyPr>
          <a:lstStyle/>
          <a:p>
            <a:pPr algn="ctr"/>
            <a:r>
              <a:rPr lang="en-GB" sz="1600" dirty="0">
                <a:solidFill>
                  <a:srgbClr val="009541"/>
                </a:solidFill>
              </a:rPr>
              <a:t>0   </a:t>
            </a:r>
          </a:p>
        </p:txBody>
      </p:sp>
      <p:sp>
        <p:nvSpPr>
          <p:cNvPr id="83" name="TextBox 82">
            <a:extLst>
              <a:ext uri="{FF2B5EF4-FFF2-40B4-BE49-F238E27FC236}">
                <a16:creationId xmlns:a16="http://schemas.microsoft.com/office/drawing/2014/main" id="{A0712784-F16D-49D3-B3C0-03018E67D8AF}"/>
              </a:ext>
            </a:extLst>
          </p:cNvPr>
          <p:cNvSpPr txBox="1"/>
          <p:nvPr/>
        </p:nvSpPr>
        <p:spPr>
          <a:xfrm>
            <a:off x="6874494" y="1705939"/>
            <a:ext cx="341112" cy="338554"/>
          </a:xfrm>
          <a:prstGeom prst="rect">
            <a:avLst/>
          </a:prstGeom>
          <a:noFill/>
          <a:ln>
            <a:noFill/>
          </a:ln>
        </p:spPr>
        <p:txBody>
          <a:bodyPr wrap="square" rtlCol="0">
            <a:spAutoFit/>
          </a:bodyPr>
          <a:lstStyle/>
          <a:p>
            <a:pPr algn="ctr"/>
            <a:r>
              <a:rPr lang="en-GB" sz="1600" dirty="0">
                <a:solidFill>
                  <a:srgbClr val="009541"/>
                </a:solidFill>
              </a:rPr>
              <a:t>2   </a:t>
            </a:r>
          </a:p>
        </p:txBody>
      </p:sp>
      <p:sp>
        <p:nvSpPr>
          <p:cNvPr id="84" name="TextBox 83">
            <a:extLst>
              <a:ext uri="{FF2B5EF4-FFF2-40B4-BE49-F238E27FC236}">
                <a16:creationId xmlns:a16="http://schemas.microsoft.com/office/drawing/2014/main" id="{BAE68C2E-BDA2-4C0C-A42A-3DB395CF7914}"/>
              </a:ext>
            </a:extLst>
          </p:cNvPr>
          <p:cNvSpPr txBox="1"/>
          <p:nvPr/>
        </p:nvSpPr>
        <p:spPr>
          <a:xfrm>
            <a:off x="7441234" y="1705939"/>
            <a:ext cx="524021" cy="338554"/>
          </a:xfrm>
          <a:prstGeom prst="rect">
            <a:avLst/>
          </a:prstGeom>
          <a:noFill/>
          <a:ln>
            <a:noFill/>
          </a:ln>
        </p:spPr>
        <p:txBody>
          <a:bodyPr wrap="square" rtlCol="0">
            <a:spAutoFit/>
          </a:bodyPr>
          <a:lstStyle/>
          <a:p>
            <a:pPr algn="ctr"/>
            <a:r>
              <a:rPr lang="en-GB" sz="1600" dirty="0">
                <a:solidFill>
                  <a:srgbClr val="009541"/>
                </a:solidFill>
              </a:rPr>
              <a:t>r63  </a:t>
            </a:r>
          </a:p>
        </p:txBody>
      </p:sp>
      <p:sp>
        <p:nvSpPr>
          <p:cNvPr id="85" name="TextBox 84">
            <a:extLst>
              <a:ext uri="{FF2B5EF4-FFF2-40B4-BE49-F238E27FC236}">
                <a16:creationId xmlns:a16="http://schemas.microsoft.com/office/drawing/2014/main" id="{0916D344-4132-4659-B6BC-BCAD69C088E5}"/>
              </a:ext>
            </a:extLst>
          </p:cNvPr>
          <p:cNvSpPr txBox="1"/>
          <p:nvPr/>
        </p:nvSpPr>
        <p:spPr>
          <a:xfrm>
            <a:off x="5851258" y="2043663"/>
            <a:ext cx="341112" cy="338554"/>
          </a:xfrm>
          <a:prstGeom prst="rect">
            <a:avLst/>
          </a:prstGeom>
          <a:noFill/>
          <a:ln>
            <a:noFill/>
          </a:ln>
        </p:spPr>
        <p:txBody>
          <a:bodyPr wrap="square" rtlCol="0">
            <a:spAutoFit/>
          </a:bodyPr>
          <a:lstStyle/>
          <a:p>
            <a:pPr algn="ctr"/>
            <a:r>
              <a:rPr lang="en-GB" sz="1600" dirty="0">
                <a:solidFill>
                  <a:srgbClr val="009541"/>
                </a:solidFill>
              </a:rPr>
              <a:t>5</a:t>
            </a:r>
          </a:p>
        </p:txBody>
      </p:sp>
      <p:sp>
        <p:nvSpPr>
          <p:cNvPr id="86" name="TextBox 85">
            <a:extLst>
              <a:ext uri="{FF2B5EF4-FFF2-40B4-BE49-F238E27FC236}">
                <a16:creationId xmlns:a16="http://schemas.microsoft.com/office/drawing/2014/main" id="{4CCABFF2-182A-4813-ABFC-6B961B2C01AF}"/>
              </a:ext>
            </a:extLst>
          </p:cNvPr>
          <p:cNvSpPr txBox="1"/>
          <p:nvPr/>
        </p:nvSpPr>
        <p:spPr>
          <a:xfrm>
            <a:off x="6192371" y="2043663"/>
            <a:ext cx="341112" cy="338554"/>
          </a:xfrm>
          <a:prstGeom prst="rect">
            <a:avLst/>
          </a:prstGeom>
          <a:noFill/>
          <a:ln>
            <a:noFill/>
          </a:ln>
        </p:spPr>
        <p:txBody>
          <a:bodyPr wrap="square" rtlCol="0">
            <a:spAutoFit/>
          </a:bodyPr>
          <a:lstStyle/>
          <a:p>
            <a:pPr algn="ctr"/>
            <a:r>
              <a:rPr lang="en-GB" sz="1600" dirty="0">
                <a:solidFill>
                  <a:srgbClr val="009541"/>
                </a:solidFill>
              </a:rPr>
              <a:t>1</a:t>
            </a:r>
          </a:p>
        </p:txBody>
      </p:sp>
      <p:sp>
        <p:nvSpPr>
          <p:cNvPr id="87" name="TextBox 86">
            <a:extLst>
              <a:ext uri="{FF2B5EF4-FFF2-40B4-BE49-F238E27FC236}">
                <a16:creationId xmlns:a16="http://schemas.microsoft.com/office/drawing/2014/main" id="{C88E0AFF-D044-4BA0-A8D7-436905B7A7A1}"/>
              </a:ext>
            </a:extLst>
          </p:cNvPr>
          <p:cNvSpPr txBox="1"/>
          <p:nvPr/>
        </p:nvSpPr>
        <p:spPr>
          <a:xfrm>
            <a:off x="6533382" y="2043663"/>
            <a:ext cx="341112" cy="338554"/>
          </a:xfrm>
          <a:prstGeom prst="rect">
            <a:avLst/>
          </a:prstGeom>
          <a:noFill/>
          <a:ln>
            <a:noFill/>
          </a:ln>
        </p:spPr>
        <p:txBody>
          <a:bodyPr wrap="square" rtlCol="0">
            <a:spAutoFit/>
          </a:bodyPr>
          <a:lstStyle/>
          <a:p>
            <a:pPr algn="ctr"/>
            <a:r>
              <a:rPr lang="en-GB" sz="1600" dirty="0">
                <a:solidFill>
                  <a:srgbClr val="009541"/>
                </a:solidFill>
              </a:rPr>
              <a:t>4</a:t>
            </a:r>
          </a:p>
        </p:txBody>
      </p:sp>
      <p:sp>
        <p:nvSpPr>
          <p:cNvPr id="88" name="TextBox 87">
            <a:extLst>
              <a:ext uri="{FF2B5EF4-FFF2-40B4-BE49-F238E27FC236}">
                <a16:creationId xmlns:a16="http://schemas.microsoft.com/office/drawing/2014/main" id="{DD5ECF26-8E39-4C20-ABFD-7E52970D673A}"/>
              </a:ext>
            </a:extLst>
          </p:cNvPr>
          <p:cNvSpPr txBox="1"/>
          <p:nvPr/>
        </p:nvSpPr>
        <p:spPr>
          <a:xfrm>
            <a:off x="6863253" y="2043663"/>
            <a:ext cx="341112" cy="338554"/>
          </a:xfrm>
          <a:prstGeom prst="rect">
            <a:avLst/>
          </a:prstGeom>
          <a:noFill/>
          <a:ln>
            <a:noFill/>
          </a:ln>
        </p:spPr>
        <p:txBody>
          <a:bodyPr wrap="square" rtlCol="0">
            <a:spAutoFit/>
          </a:bodyPr>
          <a:lstStyle/>
          <a:p>
            <a:pPr algn="ctr"/>
            <a:r>
              <a:rPr lang="en-GB" sz="1600" dirty="0">
                <a:solidFill>
                  <a:srgbClr val="009541"/>
                </a:solidFill>
              </a:rPr>
              <a:t>2</a:t>
            </a:r>
          </a:p>
        </p:txBody>
      </p:sp>
      <p:sp>
        <p:nvSpPr>
          <p:cNvPr id="89" name="TextBox 88">
            <a:extLst>
              <a:ext uri="{FF2B5EF4-FFF2-40B4-BE49-F238E27FC236}">
                <a16:creationId xmlns:a16="http://schemas.microsoft.com/office/drawing/2014/main" id="{FBC66499-96B3-46CA-A38B-F3A51513F4AE}"/>
              </a:ext>
            </a:extLst>
          </p:cNvPr>
          <p:cNvSpPr txBox="1"/>
          <p:nvPr/>
        </p:nvSpPr>
        <p:spPr>
          <a:xfrm>
            <a:off x="5851258" y="2390002"/>
            <a:ext cx="341112" cy="338554"/>
          </a:xfrm>
          <a:prstGeom prst="rect">
            <a:avLst/>
          </a:prstGeom>
          <a:noFill/>
          <a:ln>
            <a:noFill/>
          </a:ln>
        </p:spPr>
        <p:txBody>
          <a:bodyPr wrap="square" rtlCol="0">
            <a:spAutoFit/>
          </a:bodyPr>
          <a:lstStyle/>
          <a:p>
            <a:pPr algn="ctr"/>
            <a:r>
              <a:rPr lang="en-GB" sz="1600" dirty="0">
                <a:solidFill>
                  <a:srgbClr val="009541"/>
                </a:solidFill>
              </a:rPr>
              <a:t>−   </a:t>
            </a:r>
          </a:p>
        </p:txBody>
      </p:sp>
      <p:sp>
        <p:nvSpPr>
          <p:cNvPr id="90" name="TextBox 89">
            <a:extLst>
              <a:ext uri="{FF2B5EF4-FFF2-40B4-BE49-F238E27FC236}">
                <a16:creationId xmlns:a16="http://schemas.microsoft.com/office/drawing/2014/main" id="{3EC8CD30-5E69-43D2-B004-5B25DCB84C19}"/>
              </a:ext>
            </a:extLst>
          </p:cNvPr>
          <p:cNvSpPr txBox="1"/>
          <p:nvPr/>
        </p:nvSpPr>
        <p:spPr>
          <a:xfrm>
            <a:off x="6192371" y="2390002"/>
            <a:ext cx="341112" cy="338554"/>
          </a:xfrm>
          <a:prstGeom prst="rect">
            <a:avLst/>
          </a:prstGeom>
          <a:noFill/>
          <a:ln>
            <a:noFill/>
          </a:ln>
        </p:spPr>
        <p:txBody>
          <a:bodyPr wrap="square" rtlCol="0">
            <a:spAutoFit/>
          </a:bodyPr>
          <a:lstStyle/>
          <a:p>
            <a:pPr algn="ctr"/>
            <a:r>
              <a:rPr lang="en-GB" sz="1600" dirty="0">
                <a:solidFill>
                  <a:srgbClr val="009541"/>
                </a:solidFill>
              </a:rPr>
              <a:t>1</a:t>
            </a:r>
          </a:p>
        </p:txBody>
      </p:sp>
      <p:sp>
        <p:nvSpPr>
          <p:cNvPr id="91" name="TextBox 90">
            <a:extLst>
              <a:ext uri="{FF2B5EF4-FFF2-40B4-BE49-F238E27FC236}">
                <a16:creationId xmlns:a16="http://schemas.microsoft.com/office/drawing/2014/main" id="{904D6186-AA0C-46CC-9489-8495ED52C19C}"/>
              </a:ext>
            </a:extLst>
          </p:cNvPr>
          <p:cNvSpPr txBox="1"/>
          <p:nvPr/>
        </p:nvSpPr>
        <p:spPr>
          <a:xfrm>
            <a:off x="6533382" y="2390002"/>
            <a:ext cx="341112" cy="338554"/>
          </a:xfrm>
          <a:prstGeom prst="rect">
            <a:avLst/>
          </a:prstGeom>
          <a:noFill/>
          <a:ln>
            <a:noFill/>
          </a:ln>
        </p:spPr>
        <p:txBody>
          <a:bodyPr wrap="square" rtlCol="0">
            <a:spAutoFit/>
          </a:bodyPr>
          <a:lstStyle/>
          <a:p>
            <a:pPr algn="ctr"/>
            <a:r>
              <a:rPr lang="en-GB" sz="1600" dirty="0">
                <a:solidFill>
                  <a:srgbClr val="009541"/>
                </a:solidFill>
              </a:rPr>
              <a:t>3</a:t>
            </a:r>
          </a:p>
        </p:txBody>
      </p:sp>
      <p:sp>
        <p:nvSpPr>
          <p:cNvPr id="92" name="TextBox 91">
            <a:extLst>
              <a:ext uri="{FF2B5EF4-FFF2-40B4-BE49-F238E27FC236}">
                <a16:creationId xmlns:a16="http://schemas.microsoft.com/office/drawing/2014/main" id="{D24EBF51-FBB1-484E-AC4B-54F94D4F80DF}"/>
              </a:ext>
            </a:extLst>
          </p:cNvPr>
          <p:cNvSpPr txBox="1"/>
          <p:nvPr/>
        </p:nvSpPr>
        <p:spPr>
          <a:xfrm>
            <a:off x="5522800" y="2043663"/>
            <a:ext cx="341112" cy="338554"/>
          </a:xfrm>
          <a:prstGeom prst="rect">
            <a:avLst/>
          </a:prstGeom>
          <a:noFill/>
          <a:ln>
            <a:noFill/>
          </a:ln>
        </p:spPr>
        <p:txBody>
          <a:bodyPr wrap="square" rtlCol="0">
            <a:spAutoFit/>
          </a:bodyPr>
          <a:lstStyle/>
          <a:p>
            <a:pPr algn="ctr"/>
            <a:r>
              <a:rPr lang="en-GB" sz="1600" dirty="0">
                <a:solidFill>
                  <a:srgbClr val="009541"/>
                </a:solidFill>
              </a:rPr>
              <a:t>6</a:t>
            </a:r>
          </a:p>
        </p:txBody>
      </p:sp>
      <p:sp>
        <p:nvSpPr>
          <p:cNvPr id="93" name="TextBox 92">
            <a:extLst>
              <a:ext uri="{FF2B5EF4-FFF2-40B4-BE49-F238E27FC236}">
                <a16:creationId xmlns:a16="http://schemas.microsoft.com/office/drawing/2014/main" id="{D9A4AAFD-052D-4FAE-94C6-9D06D7D4CFCB}"/>
              </a:ext>
            </a:extLst>
          </p:cNvPr>
          <p:cNvSpPr txBox="1"/>
          <p:nvPr/>
        </p:nvSpPr>
        <p:spPr>
          <a:xfrm>
            <a:off x="6530625" y="2720607"/>
            <a:ext cx="341112" cy="338554"/>
          </a:xfrm>
          <a:prstGeom prst="rect">
            <a:avLst/>
          </a:prstGeom>
          <a:noFill/>
          <a:ln>
            <a:noFill/>
          </a:ln>
        </p:spPr>
        <p:txBody>
          <a:bodyPr wrap="square" rtlCol="0">
            <a:spAutoFit/>
          </a:bodyPr>
          <a:lstStyle/>
          <a:p>
            <a:pPr algn="ctr"/>
            <a:r>
              <a:rPr lang="en-GB" sz="1600" dirty="0">
                <a:solidFill>
                  <a:srgbClr val="009541"/>
                </a:solidFill>
              </a:rPr>
              <a:t>1</a:t>
            </a:r>
          </a:p>
        </p:txBody>
      </p:sp>
      <p:sp>
        <p:nvSpPr>
          <p:cNvPr id="94" name="TextBox 93">
            <a:extLst>
              <a:ext uri="{FF2B5EF4-FFF2-40B4-BE49-F238E27FC236}">
                <a16:creationId xmlns:a16="http://schemas.microsoft.com/office/drawing/2014/main" id="{0582662A-11B9-4047-8AFA-1EA030E84D8B}"/>
              </a:ext>
            </a:extLst>
          </p:cNvPr>
          <p:cNvSpPr txBox="1"/>
          <p:nvPr/>
        </p:nvSpPr>
        <p:spPr>
          <a:xfrm>
            <a:off x="6871636" y="2720607"/>
            <a:ext cx="341112" cy="338554"/>
          </a:xfrm>
          <a:prstGeom prst="rect">
            <a:avLst/>
          </a:prstGeom>
          <a:noFill/>
          <a:ln>
            <a:noFill/>
          </a:ln>
        </p:spPr>
        <p:txBody>
          <a:bodyPr wrap="square" rtlCol="0">
            <a:spAutoFit/>
          </a:bodyPr>
          <a:lstStyle/>
          <a:p>
            <a:pPr algn="ctr"/>
            <a:r>
              <a:rPr lang="en-GB" sz="1600" dirty="0">
                <a:solidFill>
                  <a:srgbClr val="009541"/>
                </a:solidFill>
              </a:rPr>
              <a:t>2</a:t>
            </a:r>
          </a:p>
        </p:txBody>
      </p:sp>
      <p:sp>
        <p:nvSpPr>
          <p:cNvPr id="95" name="TextBox 94">
            <a:extLst>
              <a:ext uri="{FF2B5EF4-FFF2-40B4-BE49-F238E27FC236}">
                <a16:creationId xmlns:a16="http://schemas.microsoft.com/office/drawing/2014/main" id="{E5643B9F-EDB0-4769-AAEE-8CC54CBAD81E}"/>
              </a:ext>
            </a:extLst>
          </p:cNvPr>
          <p:cNvSpPr txBox="1"/>
          <p:nvPr/>
        </p:nvSpPr>
        <p:spPr>
          <a:xfrm>
            <a:off x="6865226" y="3058331"/>
            <a:ext cx="341112" cy="338554"/>
          </a:xfrm>
          <a:prstGeom prst="rect">
            <a:avLst/>
          </a:prstGeom>
          <a:noFill/>
          <a:ln>
            <a:noFill/>
          </a:ln>
        </p:spPr>
        <p:txBody>
          <a:bodyPr wrap="square" rtlCol="0">
            <a:spAutoFit/>
          </a:bodyPr>
          <a:lstStyle/>
          <a:p>
            <a:pPr algn="ctr"/>
            <a:r>
              <a:rPr lang="en-GB" sz="1600" dirty="0">
                <a:solidFill>
                  <a:srgbClr val="009541"/>
                </a:solidFill>
              </a:rPr>
              <a:t>6</a:t>
            </a:r>
          </a:p>
        </p:txBody>
      </p:sp>
      <p:sp>
        <p:nvSpPr>
          <p:cNvPr id="98" name="TextBox 97">
            <a:extLst>
              <a:ext uri="{FF2B5EF4-FFF2-40B4-BE49-F238E27FC236}">
                <a16:creationId xmlns:a16="http://schemas.microsoft.com/office/drawing/2014/main" id="{411181F4-D10D-49AC-9193-C951CCF6CBA8}"/>
              </a:ext>
            </a:extLst>
          </p:cNvPr>
          <p:cNvSpPr txBox="1"/>
          <p:nvPr/>
        </p:nvSpPr>
        <p:spPr>
          <a:xfrm>
            <a:off x="7206237" y="3058331"/>
            <a:ext cx="341112" cy="338554"/>
          </a:xfrm>
          <a:prstGeom prst="rect">
            <a:avLst/>
          </a:prstGeom>
          <a:noFill/>
          <a:ln>
            <a:noFill/>
          </a:ln>
        </p:spPr>
        <p:txBody>
          <a:bodyPr wrap="square" rtlCol="0">
            <a:spAutoFit/>
          </a:bodyPr>
          <a:lstStyle/>
          <a:p>
            <a:pPr algn="ctr"/>
            <a:r>
              <a:rPr lang="en-GB" sz="1600" dirty="0">
                <a:solidFill>
                  <a:srgbClr val="009541"/>
                </a:solidFill>
              </a:rPr>
              <a:t>5</a:t>
            </a:r>
          </a:p>
        </p:txBody>
      </p:sp>
      <p:sp>
        <p:nvSpPr>
          <p:cNvPr id="99" name="TextBox 98">
            <a:extLst>
              <a:ext uri="{FF2B5EF4-FFF2-40B4-BE49-F238E27FC236}">
                <a16:creationId xmlns:a16="http://schemas.microsoft.com/office/drawing/2014/main" id="{DF614911-DE4A-4A91-8216-1061186D11AC}"/>
              </a:ext>
            </a:extLst>
          </p:cNvPr>
          <p:cNvSpPr txBox="1"/>
          <p:nvPr/>
        </p:nvSpPr>
        <p:spPr>
          <a:xfrm>
            <a:off x="5848999" y="3060210"/>
            <a:ext cx="341112" cy="338554"/>
          </a:xfrm>
          <a:prstGeom prst="rect">
            <a:avLst/>
          </a:prstGeom>
          <a:noFill/>
          <a:ln>
            <a:noFill/>
          </a:ln>
        </p:spPr>
        <p:txBody>
          <a:bodyPr wrap="square" rtlCol="0">
            <a:spAutoFit/>
          </a:bodyPr>
          <a:lstStyle/>
          <a:p>
            <a:pPr algn="ctr"/>
            <a:r>
              <a:rPr lang="en-GB" sz="1600" dirty="0">
                <a:solidFill>
                  <a:srgbClr val="009541"/>
                </a:solidFill>
              </a:rPr>
              <a:t>−   </a:t>
            </a:r>
          </a:p>
        </p:txBody>
      </p:sp>
      <p:sp>
        <p:nvSpPr>
          <p:cNvPr id="100" name="TextBox 99">
            <a:extLst>
              <a:ext uri="{FF2B5EF4-FFF2-40B4-BE49-F238E27FC236}">
                <a16:creationId xmlns:a16="http://schemas.microsoft.com/office/drawing/2014/main" id="{4D9DFE50-2583-46DD-9C5B-3928B3752EE6}"/>
              </a:ext>
            </a:extLst>
          </p:cNvPr>
          <p:cNvSpPr txBox="1"/>
          <p:nvPr/>
        </p:nvSpPr>
        <p:spPr>
          <a:xfrm>
            <a:off x="6862546" y="3388684"/>
            <a:ext cx="341112" cy="338554"/>
          </a:xfrm>
          <a:prstGeom prst="rect">
            <a:avLst/>
          </a:prstGeom>
          <a:noFill/>
          <a:ln>
            <a:noFill/>
          </a:ln>
        </p:spPr>
        <p:txBody>
          <a:bodyPr wrap="square" rtlCol="0">
            <a:spAutoFit/>
          </a:bodyPr>
          <a:lstStyle/>
          <a:p>
            <a:pPr algn="ctr"/>
            <a:r>
              <a:rPr lang="en-GB" sz="1600" dirty="0">
                <a:solidFill>
                  <a:srgbClr val="009541"/>
                </a:solidFill>
              </a:rPr>
              <a:t>6</a:t>
            </a:r>
          </a:p>
        </p:txBody>
      </p:sp>
      <p:cxnSp>
        <p:nvCxnSpPr>
          <p:cNvPr id="102" name="Straight Connector 101">
            <a:extLst>
              <a:ext uri="{FF2B5EF4-FFF2-40B4-BE49-F238E27FC236}">
                <a16:creationId xmlns:a16="http://schemas.microsoft.com/office/drawing/2014/main" id="{B1CFCD9E-AC0D-498F-B6DE-9B135BA3B70F}"/>
              </a:ext>
            </a:extLst>
          </p:cNvPr>
          <p:cNvCxnSpPr>
            <a:cxnSpLocks/>
          </p:cNvCxnSpPr>
          <p:nvPr/>
        </p:nvCxnSpPr>
        <p:spPr>
          <a:xfrm>
            <a:off x="6195255" y="2707907"/>
            <a:ext cx="134700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934F432-6C63-4BB1-A056-E1B86F2CA0E7}"/>
              </a:ext>
            </a:extLst>
          </p:cNvPr>
          <p:cNvCxnSpPr>
            <a:cxnSpLocks/>
          </p:cNvCxnSpPr>
          <p:nvPr/>
        </p:nvCxnSpPr>
        <p:spPr>
          <a:xfrm>
            <a:off x="6196843" y="3371331"/>
            <a:ext cx="134541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9B0E9506-D26F-4E57-AEE6-04D39FEF4551}"/>
              </a:ext>
            </a:extLst>
          </p:cNvPr>
          <p:cNvSpPr txBox="1"/>
          <p:nvPr/>
        </p:nvSpPr>
        <p:spPr>
          <a:xfrm>
            <a:off x="7214408" y="2043663"/>
            <a:ext cx="341112" cy="338554"/>
          </a:xfrm>
          <a:prstGeom prst="rect">
            <a:avLst/>
          </a:prstGeom>
          <a:noFill/>
          <a:ln>
            <a:noFill/>
          </a:ln>
        </p:spPr>
        <p:txBody>
          <a:bodyPr wrap="square" rtlCol="0">
            <a:spAutoFit/>
          </a:bodyPr>
          <a:lstStyle/>
          <a:p>
            <a:pPr algn="ctr"/>
            <a:r>
              <a:rPr lang="en-GB" sz="1600" dirty="0">
                <a:solidFill>
                  <a:srgbClr val="009541"/>
                </a:solidFill>
              </a:rPr>
              <a:t>8</a:t>
            </a:r>
          </a:p>
        </p:txBody>
      </p:sp>
      <p:sp>
        <p:nvSpPr>
          <p:cNvPr id="125" name="TextBox 124">
            <a:extLst>
              <a:ext uri="{FF2B5EF4-FFF2-40B4-BE49-F238E27FC236}">
                <a16:creationId xmlns:a16="http://schemas.microsoft.com/office/drawing/2014/main" id="{AC1BC214-1A4E-4D6B-A052-F101D4BBF958}"/>
              </a:ext>
            </a:extLst>
          </p:cNvPr>
          <p:cNvSpPr txBox="1"/>
          <p:nvPr/>
        </p:nvSpPr>
        <p:spPr>
          <a:xfrm>
            <a:off x="7201150" y="1705939"/>
            <a:ext cx="341112" cy="338554"/>
          </a:xfrm>
          <a:prstGeom prst="rect">
            <a:avLst/>
          </a:prstGeom>
          <a:noFill/>
          <a:ln>
            <a:noFill/>
          </a:ln>
        </p:spPr>
        <p:txBody>
          <a:bodyPr wrap="square" rtlCol="0">
            <a:spAutoFit/>
          </a:bodyPr>
          <a:lstStyle/>
          <a:p>
            <a:pPr algn="ctr"/>
            <a:r>
              <a:rPr lang="en-GB" sz="1600" dirty="0">
                <a:solidFill>
                  <a:srgbClr val="009541"/>
                </a:solidFill>
              </a:rPr>
              <a:t>1   </a:t>
            </a:r>
          </a:p>
        </p:txBody>
      </p:sp>
      <p:sp>
        <p:nvSpPr>
          <p:cNvPr id="126" name="TextBox 125">
            <a:extLst>
              <a:ext uri="{FF2B5EF4-FFF2-40B4-BE49-F238E27FC236}">
                <a16:creationId xmlns:a16="http://schemas.microsoft.com/office/drawing/2014/main" id="{4D96377E-37B2-40D3-8F51-05E071BC8606}"/>
              </a:ext>
            </a:extLst>
          </p:cNvPr>
          <p:cNvSpPr txBox="1"/>
          <p:nvPr/>
        </p:nvSpPr>
        <p:spPr>
          <a:xfrm>
            <a:off x="7201962" y="3388684"/>
            <a:ext cx="341112" cy="338554"/>
          </a:xfrm>
          <a:prstGeom prst="rect">
            <a:avLst/>
          </a:prstGeom>
          <a:noFill/>
          <a:ln>
            <a:noFill/>
          </a:ln>
        </p:spPr>
        <p:txBody>
          <a:bodyPr wrap="square" rtlCol="0">
            <a:spAutoFit/>
          </a:bodyPr>
          <a:lstStyle/>
          <a:p>
            <a:pPr algn="ctr"/>
            <a:r>
              <a:rPr lang="en-GB" sz="1600" dirty="0">
                <a:solidFill>
                  <a:srgbClr val="009541"/>
                </a:solidFill>
              </a:rPr>
              <a:t>3</a:t>
            </a:r>
          </a:p>
        </p:txBody>
      </p:sp>
      <p:sp>
        <p:nvSpPr>
          <p:cNvPr id="139" name="TextBox 138">
            <a:extLst>
              <a:ext uri="{FF2B5EF4-FFF2-40B4-BE49-F238E27FC236}">
                <a16:creationId xmlns:a16="http://schemas.microsoft.com/office/drawing/2014/main" id="{D839B011-99FF-4187-8A04-A9E7F667210C}"/>
              </a:ext>
            </a:extLst>
          </p:cNvPr>
          <p:cNvSpPr txBox="1"/>
          <p:nvPr/>
        </p:nvSpPr>
        <p:spPr>
          <a:xfrm>
            <a:off x="6863866" y="2383652"/>
            <a:ext cx="341112" cy="338554"/>
          </a:xfrm>
          <a:prstGeom prst="rect">
            <a:avLst/>
          </a:prstGeom>
          <a:noFill/>
          <a:ln>
            <a:noFill/>
          </a:ln>
        </p:spPr>
        <p:txBody>
          <a:bodyPr wrap="square" rtlCol="0">
            <a:spAutoFit/>
          </a:bodyPr>
          <a:lstStyle/>
          <a:p>
            <a:pPr algn="ctr"/>
            <a:r>
              <a:rPr lang="en-GB" sz="1600" dirty="0">
                <a:solidFill>
                  <a:srgbClr val="009541"/>
                </a:solidFill>
              </a:rPr>
              <a:t>0</a:t>
            </a:r>
          </a:p>
        </p:txBody>
      </p:sp>
      <p:sp>
        <p:nvSpPr>
          <p:cNvPr id="140" name="TextBox 139">
            <a:extLst>
              <a:ext uri="{FF2B5EF4-FFF2-40B4-BE49-F238E27FC236}">
                <a16:creationId xmlns:a16="http://schemas.microsoft.com/office/drawing/2014/main" id="{35DFE087-C8FF-4C26-8327-114631917176}"/>
              </a:ext>
            </a:extLst>
          </p:cNvPr>
          <p:cNvSpPr txBox="1"/>
          <p:nvPr/>
        </p:nvSpPr>
        <p:spPr>
          <a:xfrm>
            <a:off x="7202120" y="2720607"/>
            <a:ext cx="341112" cy="338554"/>
          </a:xfrm>
          <a:prstGeom prst="rect">
            <a:avLst/>
          </a:prstGeom>
          <a:noFill/>
          <a:ln>
            <a:noFill/>
          </a:ln>
        </p:spPr>
        <p:txBody>
          <a:bodyPr wrap="square" rtlCol="0">
            <a:spAutoFit/>
          </a:bodyPr>
          <a:lstStyle/>
          <a:p>
            <a:pPr algn="ctr"/>
            <a:r>
              <a:rPr lang="en-GB" sz="1600" dirty="0">
                <a:solidFill>
                  <a:srgbClr val="009541"/>
                </a:solidFill>
              </a:rPr>
              <a:t>8</a:t>
            </a:r>
          </a:p>
        </p:txBody>
      </p:sp>
      <p:sp>
        <p:nvSpPr>
          <p:cNvPr id="141" name="Rectangle 140">
            <a:extLst>
              <a:ext uri="{FF2B5EF4-FFF2-40B4-BE49-F238E27FC236}">
                <a16:creationId xmlns:a16="http://schemas.microsoft.com/office/drawing/2014/main" id="{2332F35B-42F1-43A7-934A-B00AC9DAE2E4}"/>
              </a:ext>
            </a:extLst>
          </p:cNvPr>
          <p:cNvSpPr/>
          <p:nvPr/>
        </p:nvSpPr>
        <p:spPr>
          <a:xfrm>
            <a:off x="806518" y="2498343"/>
            <a:ext cx="4332558" cy="907941"/>
          </a:xfrm>
          <a:prstGeom prst="rect">
            <a:avLst/>
          </a:prstGeom>
        </p:spPr>
        <p:txBody>
          <a:bodyPr wrap="square">
            <a:spAutoFit/>
          </a:bodyPr>
          <a:lstStyle/>
          <a:p>
            <a:pPr>
              <a:spcAft>
                <a:spcPts val="600"/>
              </a:spcAft>
            </a:pPr>
            <a:r>
              <a:rPr lang="en-GB" sz="1600" dirty="0">
                <a:solidFill>
                  <a:srgbClr val="009541"/>
                </a:solidFill>
              </a:rPr>
              <a:t>The train will need to have 22 carriages. </a:t>
            </a:r>
          </a:p>
          <a:p>
            <a:pPr>
              <a:spcAft>
                <a:spcPts val="600"/>
              </a:spcAft>
            </a:pPr>
            <a:r>
              <a:rPr lang="en-GB" sz="1600" dirty="0">
                <a:solidFill>
                  <a:srgbClr val="009541"/>
                </a:solidFill>
              </a:rPr>
              <a:t>21 carriages will be full and the last will have 63 passengers on board. </a:t>
            </a:r>
          </a:p>
        </p:txBody>
      </p:sp>
      <p:sp>
        <p:nvSpPr>
          <p:cNvPr id="142" name="Rectangle 141">
            <a:extLst>
              <a:ext uri="{FF2B5EF4-FFF2-40B4-BE49-F238E27FC236}">
                <a16:creationId xmlns:a16="http://schemas.microsoft.com/office/drawing/2014/main" id="{00AAC5E2-D0E5-4FC0-8D70-538787D103E7}"/>
              </a:ext>
            </a:extLst>
          </p:cNvPr>
          <p:cNvSpPr/>
          <p:nvPr/>
        </p:nvSpPr>
        <p:spPr>
          <a:xfrm>
            <a:off x="806518" y="4802718"/>
            <a:ext cx="4461606" cy="338554"/>
          </a:xfrm>
          <a:prstGeom prst="rect">
            <a:avLst/>
          </a:prstGeom>
        </p:spPr>
        <p:txBody>
          <a:bodyPr wrap="square">
            <a:spAutoFit/>
          </a:bodyPr>
          <a:lstStyle/>
          <a:p>
            <a:r>
              <a:rPr lang="en-GB" sz="1600" dirty="0">
                <a:solidFill>
                  <a:srgbClr val="009541"/>
                </a:solidFill>
              </a:rPr>
              <a:t>92 boxes will be filled with 2 jars left over.</a:t>
            </a:r>
          </a:p>
        </p:txBody>
      </p:sp>
      <p:cxnSp>
        <p:nvCxnSpPr>
          <p:cNvPr id="146" name="Straight Connector 145">
            <a:extLst>
              <a:ext uri="{FF2B5EF4-FFF2-40B4-BE49-F238E27FC236}">
                <a16:creationId xmlns:a16="http://schemas.microsoft.com/office/drawing/2014/main" id="{0282EB83-973B-4ABB-8E99-51310CA6BD02}"/>
              </a:ext>
            </a:extLst>
          </p:cNvPr>
          <p:cNvCxnSpPr>
            <a:cxnSpLocks/>
          </p:cNvCxnSpPr>
          <p:nvPr/>
        </p:nvCxnSpPr>
        <p:spPr>
          <a:xfrm>
            <a:off x="6196843" y="2043663"/>
            <a:ext cx="1659401" cy="0"/>
          </a:xfrm>
          <a:prstGeom prst="line">
            <a:avLst/>
          </a:prstGeom>
          <a:ln w="28575">
            <a:solidFill>
              <a:srgbClr val="E84D15"/>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56DCDEB-D5F9-4BB6-8CAA-95D3926B34EF}"/>
              </a:ext>
            </a:extLst>
          </p:cNvPr>
          <p:cNvCxnSpPr>
            <a:cxnSpLocks/>
          </p:cNvCxnSpPr>
          <p:nvPr/>
        </p:nvCxnSpPr>
        <p:spPr>
          <a:xfrm>
            <a:off x="6196843" y="2029903"/>
            <a:ext cx="0" cy="352901"/>
          </a:xfrm>
          <a:prstGeom prst="line">
            <a:avLst/>
          </a:prstGeom>
          <a:ln w="28575">
            <a:solidFill>
              <a:srgbClr val="E84D15"/>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3D64DBF-DBCF-4FD4-95C8-46AC9F83006B}"/>
              </a:ext>
            </a:extLst>
          </p:cNvPr>
          <p:cNvCxnSpPr>
            <a:cxnSpLocks/>
          </p:cNvCxnSpPr>
          <p:nvPr/>
        </p:nvCxnSpPr>
        <p:spPr>
          <a:xfrm>
            <a:off x="6196843" y="4304263"/>
            <a:ext cx="1659401" cy="0"/>
          </a:xfrm>
          <a:prstGeom prst="line">
            <a:avLst/>
          </a:prstGeom>
          <a:ln w="28575">
            <a:solidFill>
              <a:srgbClr val="E84D15"/>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283F9A2-157A-49A4-B987-89C7965058D8}"/>
              </a:ext>
            </a:extLst>
          </p:cNvPr>
          <p:cNvCxnSpPr>
            <a:cxnSpLocks/>
          </p:cNvCxnSpPr>
          <p:nvPr/>
        </p:nvCxnSpPr>
        <p:spPr>
          <a:xfrm>
            <a:off x="6196843" y="4290503"/>
            <a:ext cx="0" cy="352901"/>
          </a:xfrm>
          <a:prstGeom prst="line">
            <a:avLst/>
          </a:prstGeom>
          <a:ln w="28575">
            <a:solidFill>
              <a:srgbClr val="E84D15"/>
            </a:solidFill>
          </a:ln>
        </p:spPr>
        <p:style>
          <a:lnRef idx="1">
            <a:schemeClr val="accent1"/>
          </a:lnRef>
          <a:fillRef idx="0">
            <a:schemeClr val="accent1"/>
          </a:fillRef>
          <a:effectRef idx="0">
            <a:schemeClr val="accent1"/>
          </a:effectRef>
          <a:fontRef idx="minor">
            <a:schemeClr val="tx1"/>
          </a:fontRef>
        </p:style>
      </p:cxnSp>
      <p:pic>
        <p:nvPicPr>
          <p:cNvPr id="153" name="Picture 152">
            <a:extLst>
              <a:ext uri="{FF2B5EF4-FFF2-40B4-BE49-F238E27FC236}">
                <a16:creationId xmlns:a16="http://schemas.microsoft.com/office/drawing/2014/main" id="{2CA52233-67BE-4090-AFEF-793E8C673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9181" y="2758584"/>
            <a:ext cx="2216456" cy="830028"/>
          </a:xfrm>
          <a:prstGeom prst="rect">
            <a:avLst/>
          </a:prstGeom>
        </p:spPr>
      </p:pic>
      <p:pic>
        <p:nvPicPr>
          <p:cNvPr id="155" name="Picture 154">
            <a:extLst>
              <a:ext uri="{FF2B5EF4-FFF2-40B4-BE49-F238E27FC236}">
                <a16:creationId xmlns:a16="http://schemas.microsoft.com/office/drawing/2014/main" id="{089454C9-B9FD-4819-9FCB-C000DFBF93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2518" y="4906183"/>
            <a:ext cx="1249782" cy="1028542"/>
          </a:xfrm>
          <a:prstGeom prst="rect">
            <a:avLst/>
          </a:prstGeom>
        </p:spPr>
      </p:pic>
    </p:spTree>
    <p:extLst>
      <p:ext uri="{BB962C8B-B14F-4D97-AF65-F5344CB8AC3E}">
        <p14:creationId xmlns:p14="http://schemas.microsoft.com/office/powerpoint/2010/main" val="133785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500"/>
                                        <p:tgtEl>
                                          <p:spTgt spid="9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9"/>
                                        </p:tgtEl>
                                        <p:attrNameLst>
                                          <p:attrName>style.visibility</p:attrName>
                                        </p:attrNameLst>
                                      </p:cBhvr>
                                      <p:to>
                                        <p:strVal val="visible"/>
                                      </p:to>
                                    </p:set>
                                    <p:animEffect transition="in" filter="fade">
                                      <p:cBhvr>
                                        <p:cTn id="46" dur="500"/>
                                        <p:tgtEl>
                                          <p:spTgt spid="1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500"/>
                                        <p:tgtEl>
                                          <p:spTgt spid="8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wipe(left)">
                                      <p:cBhvr>
                                        <p:cTn id="54" dur="500"/>
                                        <p:tgtEl>
                                          <p:spTgt spid="102"/>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500"/>
                                        <p:tgtEl>
                                          <p:spTgt spid="9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0"/>
                                        </p:tgtEl>
                                        <p:attrNameLst>
                                          <p:attrName>style.visibility</p:attrName>
                                        </p:attrNameLst>
                                      </p:cBhvr>
                                      <p:to>
                                        <p:strVal val="visible"/>
                                      </p:to>
                                    </p:set>
                                    <p:animEffect transition="in" filter="fade">
                                      <p:cBhvr>
                                        <p:cTn id="66" dur="500"/>
                                        <p:tgtEl>
                                          <p:spTgt spid="14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fade">
                                      <p:cBhvr>
                                        <p:cTn id="71" dur="500"/>
                                        <p:tgtEl>
                                          <p:spTgt spid="9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500"/>
                                        <p:tgtEl>
                                          <p:spTgt spid="9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500"/>
                                        <p:tgtEl>
                                          <p:spTgt spid="9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5"/>
                                        </p:tgtEl>
                                        <p:attrNameLst>
                                          <p:attrName>style.visibility</p:attrName>
                                        </p:attrNameLst>
                                      </p:cBhvr>
                                      <p:to>
                                        <p:strVal val="visible"/>
                                      </p:to>
                                    </p:set>
                                    <p:animEffect transition="in" filter="fade">
                                      <p:cBhvr>
                                        <p:cTn id="80" dur="500"/>
                                        <p:tgtEl>
                                          <p:spTgt spid="12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wipe(left)">
                                      <p:cBhvr>
                                        <p:cTn id="85" dur="500"/>
                                        <p:tgtEl>
                                          <p:spTgt spid="10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26"/>
                                        </p:tgtEl>
                                        <p:attrNameLst>
                                          <p:attrName>style.visibility</p:attrName>
                                        </p:attrNameLst>
                                      </p:cBhvr>
                                      <p:to>
                                        <p:strVal val="visible"/>
                                      </p:to>
                                    </p:set>
                                    <p:animEffect transition="in" filter="fade">
                                      <p:cBhvr>
                                        <p:cTn id="93" dur="500"/>
                                        <p:tgtEl>
                                          <p:spTgt spid="1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fade">
                                      <p:cBhvr>
                                        <p:cTn id="98" dur="500"/>
                                        <p:tgtEl>
                                          <p:spTgt spid="8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153"/>
                                        </p:tgtEl>
                                      </p:cBhvr>
                                    </p:animEffect>
                                    <p:set>
                                      <p:cBhvr>
                                        <p:cTn id="103" dur="1" fill="hold">
                                          <p:stCondLst>
                                            <p:cond delay="499"/>
                                          </p:stCondLst>
                                        </p:cTn>
                                        <p:tgtEl>
                                          <p:spTgt spid="153"/>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141"/>
                                        </p:tgtEl>
                                        <p:attrNameLst>
                                          <p:attrName>style.visibility</p:attrName>
                                        </p:attrNameLst>
                                      </p:cBhvr>
                                      <p:to>
                                        <p:strVal val="visible"/>
                                      </p:to>
                                    </p:set>
                                    <p:animEffect transition="in" filter="fade">
                                      <p:cBhvr>
                                        <p:cTn id="107" dur="500"/>
                                        <p:tgtEl>
                                          <p:spTgt spid="14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16"/>
                                        </p:tgtEl>
                                        <p:attrNameLst>
                                          <p:attrName>style.visibility</p:attrName>
                                        </p:attrNameLst>
                                      </p:cBhvr>
                                      <p:to>
                                        <p:strVal val="visible"/>
                                      </p:to>
                                    </p:set>
                                    <p:animEffect transition="in" filter="fade">
                                      <p:cBhvr>
                                        <p:cTn id="112" dur="500"/>
                                        <p:tgtEl>
                                          <p:spTgt spid="11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9"/>
                                        </p:tgtEl>
                                        <p:attrNameLst>
                                          <p:attrName>style.visibility</p:attrName>
                                        </p:attrNameLst>
                                      </p:cBhvr>
                                      <p:to>
                                        <p:strVal val="visible"/>
                                      </p:to>
                                    </p:set>
                                    <p:animEffect transition="in" filter="fade">
                                      <p:cBhvr>
                                        <p:cTn id="115" dur="500"/>
                                        <p:tgtEl>
                                          <p:spTgt spid="10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10"/>
                                        </p:tgtEl>
                                        <p:attrNameLst>
                                          <p:attrName>style.visibility</p:attrName>
                                        </p:attrNameLst>
                                      </p:cBhvr>
                                      <p:to>
                                        <p:strVal val="visible"/>
                                      </p:to>
                                    </p:set>
                                    <p:animEffect transition="in" filter="fade">
                                      <p:cBhvr>
                                        <p:cTn id="118" dur="500"/>
                                        <p:tgtEl>
                                          <p:spTgt spid="11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2"/>
                                        </p:tgtEl>
                                        <p:attrNameLst>
                                          <p:attrName>style.visibility</p:attrName>
                                        </p:attrNameLst>
                                      </p:cBhvr>
                                      <p:to>
                                        <p:strVal val="visible"/>
                                      </p:to>
                                    </p:set>
                                    <p:animEffect transition="in" filter="fade">
                                      <p:cBhvr>
                                        <p:cTn id="121" dur="500"/>
                                        <p:tgtEl>
                                          <p:spTgt spid="11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11"/>
                                        </p:tgtEl>
                                        <p:attrNameLst>
                                          <p:attrName>style.visibility</p:attrName>
                                        </p:attrNameLst>
                                      </p:cBhvr>
                                      <p:to>
                                        <p:strVal val="visible"/>
                                      </p:to>
                                    </p:set>
                                    <p:animEffect transition="in" filter="fade">
                                      <p:cBhvr>
                                        <p:cTn id="124" dur="500"/>
                                        <p:tgtEl>
                                          <p:spTgt spid="11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33"/>
                                        </p:tgtEl>
                                        <p:attrNameLst>
                                          <p:attrName>style.visibility</p:attrName>
                                        </p:attrNameLst>
                                      </p:cBhvr>
                                      <p:to>
                                        <p:strVal val="visible"/>
                                      </p:to>
                                    </p:set>
                                    <p:animEffect transition="in" filter="fade">
                                      <p:cBhvr>
                                        <p:cTn id="127" dur="500"/>
                                        <p:tgtEl>
                                          <p:spTgt spid="13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06"/>
                                        </p:tgtEl>
                                        <p:attrNameLst>
                                          <p:attrName>style.visibility</p:attrName>
                                        </p:attrNameLst>
                                      </p:cBhvr>
                                      <p:to>
                                        <p:strVal val="visible"/>
                                      </p:to>
                                    </p:set>
                                    <p:animEffect transition="in" filter="fade">
                                      <p:cBhvr>
                                        <p:cTn id="132" dur="500"/>
                                        <p:tgtEl>
                                          <p:spTgt spid="10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7"/>
                                        </p:tgtEl>
                                        <p:attrNameLst>
                                          <p:attrName>style.visibility</p:attrName>
                                        </p:attrNameLst>
                                      </p:cBhvr>
                                      <p:to>
                                        <p:strVal val="visible"/>
                                      </p:to>
                                    </p:set>
                                    <p:animEffect transition="in" filter="fade">
                                      <p:cBhvr>
                                        <p:cTn id="137" dur="500"/>
                                        <p:tgtEl>
                                          <p:spTgt spid="10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fade">
                                      <p:cBhvr>
                                        <p:cTn id="142" dur="500"/>
                                        <p:tgtEl>
                                          <p:spTgt spid="11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14"/>
                                        </p:tgtEl>
                                        <p:attrNameLst>
                                          <p:attrName>style.visibility</p:attrName>
                                        </p:attrNameLst>
                                      </p:cBhvr>
                                      <p:to>
                                        <p:strVal val="visible"/>
                                      </p:to>
                                    </p:set>
                                    <p:animEffect transition="in" filter="fade">
                                      <p:cBhvr>
                                        <p:cTn id="145" dur="500"/>
                                        <p:tgtEl>
                                          <p:spTgt spid="11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15"/>
                                        </p:tgtEl>
                                        <p:attrNameLst>
                                          <p:attrName>style.visibility</p:attrName>
                                        </p:attrNameLst>
                                      </p:cBhvr>
                                      <p:to>
                                        <p:strVal val="visible"/>
                                      </p:to>
                                    </p:set>
                                    <p:animEffect transition="in" filter="fade">
                                      <p:cBhvr>
                                        <p:cTn id="148" dur="500"/>
                                        <p:tgtEl>
                                          <p:spTgt spid="11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34"/>
                                        </p:tgtEl>
                                        <p:attrNameLst>
                                          <p:attrName>style.visibility</p:attrName>
                                        </p:attrNameLst>
                                      </p:cBhvr>
                                      <p:to>
                                        <p:strVal val="visible"/>
                                      </p:to>
                                    </p:set>
                                    <p:animEffect transition="in" filter="fade">
                                      <p:cBhvr>
                                        <p:cTn id="151" dur="500"/>
                                        <p:tgtEl>
                                          <p:spTgt spid="13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08"/>
                                        </p:tgtEl>
                                        <p:attrNameLst>
                                          <p:attrName>style.visibility</p:attrName>
                                        </p:attrNameLst>
                                      </p:cBhvr>
                                      <p:to>
                                        <p:strVal val="visible"/>
                                      </p:to>
                                    </p:set>
                                    <p:animEffect transition="in" filter="fade">
                                      <p:cBhvr>
                                        <p:cTn id="154" dur="500"/>
                                        <p:tgtEl>
                                          <p:spTgt spid="108"/>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wipe(left)">
                                      <p:cBhvr>
                                        <p:cTn id="159" dur="500"/>
                                        <p:tgtEl>
                                          <p:spTgt spid="122"/>
                                        </p:tgtEl>
                                      </p:cBhvr>
                                    </p:animEffect>
                                  </p:childTnLst>
                                </p:cTn>
                              </p:par>
                            </p:childTnLst>
                          </p:cTn>
                        </p:par>
                        <p:par>
                          <p:cTn id="160" fill="hold">
                            <p:stCondLst>
                              <p:cond delay="500"/>
                            </p:stCondLst>
                            <p:childTnLst>
                              <p:par>
                                <p:cTn id="161" presetID="10" presetClass="entr" presetSubtype="0" fill="hold" grpId="0" nodeType="afterEffect">
                                  <p:stCondLst>
                                    <p:cond delay="0"/>
                                  </p:stCondLst>
                                  <p:childTnLst>
                                    <p:set>
                                      <p:cBhvr>
                                        <p:cTn id="162" dur="1" fill="hold">
                                          <p:stCondLst>
                                            <p:cond delay="0"/>
                                          </p:stCondLst>
                                        </p:cTn>
                                        <p:tgtEl>
                                          <p:spTgt spid="118"/>
                                        </p:tgtEl>
                                        <p:attrNameLst>
                                          <p:attrName>style.visibility</p:attrName>
                                        </p:attrNameLst>
                                      </p:cBhvr>
                                      <p:to>
                                        <p:strVal val="visible"/>
                                      </p:to>
                                    </p:set>
                                    <p:animEffect transition="in" filter="fade">
                                      <p:cBhvr>
                                        <p:cTn id="163" dur="500"/>
                                        <p:tgtEl>
                                          <p:spTgt spid="118"/>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36"/>
                                        </p:tgtEl>
                                        <p:attrNameLst>
                                          <p:attrName>style.visibility</p:attrName>
                                        </p:attrNameLst>
                                      </p:cBhvr>
                                      <p:to>
                                        <p:strVal val="visible"/>
                                      </p:to>
                                    </p:set>
                                    <p:animEffect transition="in" filter="fade">
                                      <p:cBhvr>
                                        <p:cTn id="168" dur="500"/>
                                        <p:tgtEl>
                                          <p:spTgt spid="13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21"/>
                                        </p:tgtEl>
                                        <p:attrNameLst>
                                          <p:attrName>style.visibility</p:attrName>
                                        </p:attrNameLst>
                                      </p:cBhvr>
                                      <p:to>
                                        <p:strVal val="visible"/>
                                      </p:to>
                                    </p:set>
                                    <p:animEffect transition="in" filter="fade">
                                      <p:cBhvr>
                                        <p:cTn id="173" dur="500"/>
                                        <p:tgtEl>
                                          <p:spTgt spid="12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20"/>
                                        </p:tgtEl>
                                        <p:attrNameLst>
                                          <p:attrName>style.visibility</p:attrName>
                                        </p:attrNameLst>
                                      </p:cBhvr>
                                      <p:to>
                                        <p:strVal val="visible"/>
                                      </p:to>
                                    </p:set>
                                    <p:animEffect transition="in" filter="fade">
                                      <p:cBhvr>
                                        <p:cTn id="176" dur="500"/>
                                        <p:tgtEl>
                                          <p:spTgt spid="12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7"/>
                                        </p:tgtEl>
                                        <p:attrNameLst>
                                          <p:attrName>style.visibility</p:attrName>
                                        </p:attrNameLst>
                                      </p:cBhvr>
                                      <p:to>
                                        <p:strVal val="visible"/>
                                      </p:to>
                                    </p:set>
                                    <p:animEffect transition="in" filter="fade">
                                      <p:cBhvr>
                                        <p:cTn id="179" dur="500"/>
                                        <p:tgtEl>
                                          <p:spTgt spid="137"/>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32"/>
                                        </p:tgtEl>
                                        <p:attrNameLst>
                                          <p:attrName>style.visibility</p:attrName>
                                        </p:attrNameLst>
                                      </p:cBhvr>
                                      <p:to>
                                        <p:strVal val="visible"/>
                                      </p:to>
                                    </p:set>
                                    <p:animEffect transition="in" filter="fade">
                                      <p:cBhvr>
                                        <p:cTn id="182" dur="500"/>
                                        <p:tgtEl>
                                          <p:spTgt spid="132"/>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123"/>
                                        </p:tgtEl>
                                        <p:attrNameLst>
                                          <p:attrName>style.visibility</p:attrName>
                                        </p:attrNameLst>
                                      </p:cBhvr>
                                      <p:to>
                                        <p:strVal val="visible"/>
                                      </p:to>
                                    </p:set>
                                    <p:animEffect transition="in" filter="wipe(left)">
                                      <p:cBhvr>
                                        <p:cTn id="187" dur="500"/>
                                        <p:tgtEl>
                                          <p:spTgt spid="123"/>
                                        </p:tgtEl>
                                      </p:cBhvr>
                                    </p:animEffect>
                                  </p:childTnLst>
                                </p:cTn>
                              </p:par>
                            </p:childTnLst>
                          </p:cTn>
                        </p:par>
                        <p:par>
                          <p:cTn id="188" fill="hold">
                            <p:stCondLst>
                              <p:cond delay="500"/>
                            </p:stCondLst>
                            <p:childTnLst>
                              <p:par>
                                <p:cTn id="189" presetID="10" presetClass="entr" presetSubtype="0" fill="hold" grpId="0" nodeType="afterEffect">
                                  <p:stCondLst>
                                    <p:cond delay="0"/>
                                  </p:stCondLst>
                                  <p:childTnLst>
                                    <p:set>
                                      <p:cBhvr>
                                        <p:cTn id="190" dur="1" fill="hold">
                                          <p:stCondLst>
                                            <p:cond delay="0"/>
                                          </p:stCondLst>
                                        </p:cTn>
                                        <p:tgtEl>
                                          <p:spTgt spid="135"/>
                                        </p:tgtEl>
                                        <p:attrNameLst>
                                          <p:attrName>style.visibility</p:attrName>
                                        </p:attrNameLst>
                                      </p:cBhvr>
                                      <p:to>
                                        <p:strVal val="visible"/>
                                      </p:to>
                                    </p:set>
                                    <p:animEffect transition="in" filter="fade">
                                      <p:cBhvr>
                                        <p:cTn id="191" dur="500"/>
                                        <p:tgtEl>
                                          <p:spTgt spid="135"/>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138"/>
                                        </p:tgtEl>
                                        <p:attrNameLst>
                                          <p:attrName>style.visibility</p:attrName>
                                        </p:attrNameLst>
                                      </p:cBhvr>
                                      <p:to>
                                        <p:strVal val="visible"/>
                                      </p:to>
                                    </p:set>
                                    <p:animEffect transition="in" filter="fade">
                                      <p:cBhvr>
                                        <p:cTn id="196" dur="500"/>
                                        <p:tgtEl>
                                          <p:spTgt spid="138"/>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xit" presetSubtype="0" fill="hold" nodeType="clickEffect">
                                  <p:stCondLst>
                                    <p:cond delay="0"/>
                                  </p:stCondLst>
                                  <p:childTnLst>
                                    <p:animEffect transition="out" filter="fade">
                                      <p:cBhvr>
                                        <p:cTn id="200" dur="500"/>
                                        <p:tgtEl>
                                          <p:spTgt spid="155"/>
                                        </p:tgtEl>
                                      </p:cBhvr>
                                    </p:animEffect>
                                    <p:set>
                                      <p:cBhvr>
                                        <p:cTn id="201" dur="1" fill="hold">
                                          <p:stCondLst>
                                            <p:cond delay="499"/>
                                          </p:stCondLst>
                                        </p:cTn>
                                        <p:tgtEl>
                                          <p:spTgt spid="155"/>
                                        </p:tgtEl>
                                        <p:attrNameLst>
                                          <p:attrName>style.visibility</p:attrName>
                                        </p:attrNameLst>
                                      </p:cBhvr>
                                      <p:to>
                                        <p:strVal val="hidden"/>
                                      </p:to>
                                    </p:set>
                                  </p:childTnLst>
                                </p:cTn>
                              </p:par>
                            </p:childTnLst>
                          </p:cTn>
                        </p:par>
                        <p:par>
                          <p:cTn id="202" fill="hold">
                            <p:stCondLst>
                              <p:cond delay="500"/>
                            </p:stCondLst>
                            <p:childTnLst>
                              <p:par>
                                <p:cTn id="203" presetID="10" presetClass="entr" presetSubtype="0" fill="hold" grpId="0" nodeType="afterEffect">
                                  <p:stCondLst>
                                    <p:cond delay="0"/>
                                  </p:stCondLst>
                                  <p:childTnLst>
                                    <p:set>
                                      <p:cBhvr>
                                        <p:cTn id="204" dur="1" fill="hold">
                                          <p:stCondLst>
                                            <p:cond delay="0"/>
                                          </p:stCondLst>
                                        </p:cTn>
                                        <p:tgtEl>
                                          <p:spTgt spid="142"/>
                                        </p:tgtEl>
                                        <p:attrNameLst>
                                          <p:attrName>style.visibility</p:attrName>
                                        </p:attrNameLst>
                                      </p:cBhvr>
                                      <p:to>
                                        <p:strVal val="visible"/>
                                      </p:to>
                                    </p:set>
                                    <p:animEffect transition="in" filter="fade">
                                      <p:cBhvr>
                                        <p:cTn id="205"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4" grpId="0"/>
      <p:bldP spid="115" grpId="0"/>
      <p:bldP spid="116" grpId="0"/>
      <p:bldP spid="118" grpId="0"/>
      <p:bldP spid="120" grpId="0"/>
      <p:bldP spid="121" grpId="0"/>
      <p:bldP spid="132" grpId="0"/>
      <p:bldP spid="133" grpId="0"/>
      <p:bldP spid="134" grpId="0"/>
      <p:bldP spid="135" grpId="0"/>
      <p:bldP spid="136" grpId="0"/>
      <p:bldP spid="137" grpId="0"/>
      <p:bldP spid="138"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8" grpId="0"/>
      <p:bldP spid="99" grpId="0"/>
      <p:bldP spid="100" grpId="0"/>
      <p:bldP spid="124" grpId="0"/>
      <p:bldP spid="125" grpId="0"/>
      <p:bldP spid="126" grpId="0"/>
      <p:bldP spid="139" grpId="0"/>
      <p:bldP spid="140" grpId="0"/>
      <p:bldP spid="141" grpId="0"/>
      <p:bldP spid="1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5FB9F0D-59F8-4B23-8F5D-5A623B53FB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11" b="45866"/>
          <a:stretch/>
        </p:blipFill>
        <p:spPr>
          <a:xfrm>
            <a:off x="755650" y="1692409"/>
            <a:ext cx="7632700" cy="2532581"/>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7F426674-4CDB-4386-97DD-8DC44114A6F1}"/>
              </a:ext>
            </a:extLst>
          </p:cNvPr>
          <p:cNvSpPr/>
          <p:nvPr/>
        </p:nvSpPr>
        <p:spPr>
          <a:xfrm>
            <a:off x="445574" y="702863"/>
            <a:ext cx="181865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Long Division 4</a:t>
            </a:r>
            <a:endParaRPr lang="en-GB" sz="1600" b="1" dirty="0">
              <a:solidFill>
                <a:schemeClr val="bg1"/>
              </a:solidFill>
            </a:endParaRPr>
          </a:p>
        </p:txBody>
      </p:sp>
      <p:sp>
        <p:nvSpPr>
          <p:cNvPr id="30" name="Rectangle 29"/>
          <p:cNvSpPr/>
          <p:nvPr/>
        </p:nvSpPr>
        <p:spPr>
          <a:xfrm>
            <a:off x="226422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68" name="Straight Connector 67"/>
          <p:cNvCxnSpPr/>
          <p:nvPr/>
        </p:nvCxnSpPr>
        <p:spPr>
          <a:xfrm>
            <a:off x="226422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5999196-FC7D-4761-9A85-5C101241E80F}"/>
              </a:ext>
            </a:extLst>
          </p:cNvPr>
          <p:cNvSpPr/>
          <p:nvPr/>
        </p:nvSpPr>
        <p:spPr>
          <a:xfrm>
            <a:off x="662682" y="1234799"/>
            <a:ext cx="6644887" cy="369332"/>
          </a:xfrm>
          <a:prstGeom prst="rect">
            <a:avLst/>
          </a:prstGeom>
        </p:spPr>
        <p:txBody>
          <a:bodyPr wrap="square">
            <a:spAutoFit/>
          </a:bodyPr>
          <a:lstStyle/>
          <a:p>
            <a:pPr>
              <a:spcAft>
                <a:spcPts val="600"/>
              </a:spcAft>
            </a:pPr>
            <a:r>
              <a:rPr lang="en-GB" dirty="0"/>
              <a:t>Two children have been asked to solve this problem: 3390 ÷ 15</a:t>
            </a:r>
          </a:p>
        </p:txBody>
      </p:sp>
      <p:pic>
        <p:nvPicPr>
          <p:cNvPr id="3" name="Picture 2">
            <a:extLst>
              <a:ext uri="{FF2B5EF4-FFF2-40B4-BE49-F238E27FC236}">
                <a16:creationId xmlns:a16="http://schemas.microsoft.com/office/drawing/2014/main" id="{548BBC38-A1FA-44D2-B781-D4C10F65E6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172"/>
          <a:stretch/>
        </p:blipFill>
        <p:spPr>
          <a:xfrm>
            <a:off x="6813424" y="2350118"/>
            <a:ext cx="1368324" cy="1874872"/>
          </a:xfrm>
          <a:prstGeom prst="rect">
            <a:avLst/>
          </a:prstGeom>
        </p:spPr>
      </p:pic>
      <p:pic>
        <p:nvPicPr>
          <p:cNvPr id="5" name="Picture 4">
            <a:extLst>
              <a:ext uri="{FF2B5EF4-FFF2-40B4-BE49-F238E27FC236}">
                <a16:creationId xmlns:a16="http://schemas.microsoft.com/office/drawing/2014/main" id="{4B05F107-0E00-4D8C-9A52-0D076CDC82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666" y="2336533"/>
            <a:ext cx="1407912" cy="1891244"/>
          </a:xfrm>
          <a:prstGeom prst="rect">
            <a:avLst/>
          </a:prstGeom>
        </p:spPr>
      </p:pic>
      <p:sp>
        <p:nvSpPr>
          <p:cNvPr id="11" name="Rounded Rectangular Callout 15">
            <a:extLst>
              <a:ext uri="{FF2B5EF4-FFF2-40B4-BE49-F238E27FC236}">
                <a16:creationId xmlns:a16="http://schemas.microsoft.com/office/drawing/2014/main" id="{012EE4CE-D8DB-466F-B9FC-C12447D65D40}"/>
              </a:ext>
            </a:extLst>
          </p:cNvPr>
          <p:cNvSpPr/>
          <p:nvPr/>
        </p:nvSpPr>
        <p:spPr>
          <a:xfrm>
            <a:off x="2593744" y="1876387"/>
            <a:ext cx="4013078" cy="1009256"/>
          </a:xfrm>
          <a:prstGeom prst="wedgeRoundRectCallout">
            <a:avLst>
              <a:gd name="adj1" fmla="val -62149"/>
              <a:gd name="adj2" fmla="val 59826"/>
              <a:gd name="adj3" fmla="val 16667"/>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1600" dirty="0">
                <a:solidFill>
                  <a:schemeClr val="bg1"/>
                </a:solidFill>
              </a:rPr>
              <a:t>I don’t think there will be a remainder because 3390 is a multiple of 30 and</a:t>
            </a:r>
            <a:br>
              <a:rPr lang="en-GB" sz="1600" dirty="0">
                <a:solidFill>
                  <a:schemeClr val="bg1"/>
                </a:solidFill>
              </a:rPr>
            </a:br>
            <a:r>
              <a:rPr lang="en-GB" sz="1600" dirty="0">
                <a:solidFill>
                  <a:schemeClr val="bg1"/>
                </a:solidFill>
              </a:rPr>
              <a:t>it will therefore be a multiple of 15.</a:t>
            </a:r>
          </a:p>
        </p:txBody>
      </p:sp>
      <p:sp>
        <p:nvSpPr>
          <p:cNvPr id="13" name="Rounded Rectangular Callout 15">
            <a:extLst>
              <a:ext uri="{FF2B5EF4-FFF2-40B4-BE49-F238E27FC236}">
                <a16:creationId xmlns:a16="http://schemas.microsoft.com/office/drawing/2014/main" id="{FB5DC7C5-2CF3-47BB-AC74-200D83103ED7}"/>
              </a:ext>
            </a:extLst>
          </p:cNvPr>
          <p:cNvSpPr/>
          <p:nvPr/>
        </p:nvSpPr>
        <p:spPr>
          <a:xfrm>
            <a:off x="2674511" y="3009284"/>
            <a:ext cx="3896948" cy="1009256"/>
          </a:xfrm>
          <a:prstGeom prst="wedgeRoundRectCallout">
            <a:avLst>
              <a:gd name="adj1" fmla="val 63808"/>
              <a:gd name="adj2" fmla="val -46112"/>
              <a:gd name="adj3" fmla="val 16667"/>
            </a:avLst>
          </a:prstGeom>
          <a:solidFill>
            <a:srgbClr val="F8CAC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1600" dirty="0">
                <a:solidFill>
                  <a:sysClr val="windowText" lastClr="000000"/>
                </a:solidFill>
              </a:rPr>
              <a:t>I don’t think there will be a remainder because 3390 is divisible by 3 and 5,</a:t>
            </a:r>
            <a:br>
              <a:rPr lang="en-GB" sz="1600" dirty="0">
                <a:solidFill>
                  <a:sysClr val="windowText" lastClr="000000"/>
                </a:solidFill>
              </a:rPr>
            </a:br>
            <a:r>
              <a:rPr lang="en-GB" sz="1600" dirty="0">
                <a:solidFill>
                  <a:sysClr val="windowText" lastClr="000000"/>
                </a:solidFill>
              </a:rPr>
              <a:t>which are both factors of 15. </a:t>
            </a:r>
          </a:p>
        </p:txBody>
      </p:sp>
      <p:sp>
        <p:nvSpPr>
          <p:cNvPr id="12" name="Rectangle 11">
            <a:extLst>
              <a:ext uri="{FF2B5EF4-FFF2-40B4-BE49-F238E27FC236}">
                <a16:creationId xmlns:a16="http://schemas.microsoft.com/office/drawing/2014/main" id="{6C031C19-5BA7-4A56-AF77-C64EB9729755}"/>
              </a:ext>
            </a:extLst>
          </p:cNvPr>
          <p:cNvSpPr/>
          <p:nvPr/>
        </p:nvSpPr>
        <p:spPr>
          <a:xfrm>
            <a:off x="755650" y="4454796"/>
            <a:ext cx="7650931" cy="1603104"/>
          </a:xfrm>
          <a:prstGeom prst="rect">
            <a:avLst/>
          </a:prstGeom>
          <a:solidFill>
            <a:schemeClr val="bg1"/>
          </a:solidFill>
          <a:ln w="28575">
            <a:solidFill>
              <a:srgbClr val="00B050"/>
            </a:solidFill>
          </a:ln>
        </p:spPr>
        <p:txBody>
          <a:bodyPr wrap="square" lIns="108000" tIns="108000" rIns="108000" bIns="108000">
            <a:spAutoFit/>
          </a:bodyPr>
          <a:lstStyle/>
          <a:p>
            <a:r>
              <a:rPr lang="en-GB" dirty="0"/>
              <a:t>Both boys are correct. Ben is correct because 3390 will divide by 30 and not leave a remainder. As 15 is a factor of 30, 3390 will not leave a remainder when divided by 15. </a:t>
            </a:r>
            <a:r>
              <a:rPr lang="en-GB" dirty="0" err="1"/>
              <a:t>Devinder</a:t>
            </a:r>
            <a:r>
              <a:rPr lang="en-GB" dirty="0"/>
              <a:t> is correct because 3390 is divisible by 3 and 5, and because they are prime factors of 15, 3390 will not leave a remainder when divided by 15. </a:t>
            </a:r>
          </a:p>
        </p:txBody>
      </p:sp>
      <p:sp>
        <p:nvSpPr>
          <p:cNvPr id="17" name="Rectangle 16">
            <a:extLst>
              <a:ext uri="{FF2B5EF4-FFF2-40B4-BE49-F238E27FC236}">
                <a16:creationId xmlns:a16="http://schemas.microsoft.com/office/drawing/2014/main" id="{8B57F5BB-3034-4580-B540-E1F741A08CD9}"/>
              </a:ext>
            </a:extLst>
          </p:cNvPr>
          <p:cNvSpPr/>
          <p:nvPr/>
        </p:nvSpPr>
        <p:spPr>
          <a:xfrm>
            <a:off x="1394813" y="1887923"/>
            <a:ext cx="518091" cy="338554"/>
          </a:xfrm>
          <a:prstGeom prst="rect">
            <a:avLst/>
          </a:prstGeom>
          <a:solidFill>
            <a:schemeClr val="bg1"/>
          </a:solidFill>
          <a:ln w="19050">
            <a:solidFill>
              <a:srgbClr val="E9506C"/>
            </a:solidFill>
          </a:ln>
        </p:spPr>
        <p:txBody>
          <a:bodyPr wrap="none">
            <a:spAutoFit/>
          </a:bodyPr>
          <a:lstStyle/>
          <a:p>
            <a:pPr algn="ctr"/>
            <a:r>
              <a:rPr lang="en-GB" sz="1600" dirty="0"/>
              <a:t>Ben</a:t>
            </a:r>
          </a:p>
        </p:txBody>
      </p:sp>
      <p:sp>
        <p:nvSpPr>
          <p:cNvPr id="22" name="Rectangle 21">
            <a:extLst>
              <a:ext uri="{FF2B5EF4-FFF2-40B4-BE49-F238E27FC236}">
                <a16:creationId xmlns:a16="http://schemas.microsoft.com/office/drawing/2014/main" id="{F2B7DE85-39BB-4499-9519-84623D943EBD}"/>
              </a:ext>
            </a:extLst>
          </p:cNvPr>
          <p:cNvSpPr/>
          <p:nvPr/>
        </p:nvSpPr>
        <p:spPr>
          <a:xfrm>
            <a:off x="7198787" y="1887923"/>
            <a:ext cx="982961" cy="338554"/>
          </a:xfrm>
          <a:prstGeom prst="rect">
            <a:avLst/>
          </a:prstGeom>
          <a:solidFill>
            <a:schemeClr val="bg1"/>
          </a:solidFill>
          <a:ln w="19050">
            <a:solidFill>
              <a:srgbClr val="F8CACA"/>
            </a:solidFill>
          </a:ln>
        </p:spPr>
        <p:txBody>
          <a:bodyPr wrap="none">
            <a:spAutoFit/>
          </a:bodyPr>
          <a:lstStyle/>
          <a:p>
            <a:pPr algn="ctr"/>
            <a:r>
              <a:rPr lang="en-GB" sz="1600" dirty="0" err="1"/>
              <a:t>Devinder</a:t>
            </a:r>
            <a:endParaRPr lang="en-GB" sz="1600" dirty="0"/>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79936D0-74F9-4BFB-BA31-8DF4585B99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79"/>
          <a:stretch/>
        </p:blipFill>
        <p:spPr>
          <a:xfrm>
            <a:off x="6087205" y="4580260"/>
            <a:ext cx="2301145" cy="1830947"/>
          </a:xfrm>
          <a:prstGeom prst="rect">
            <a:avLst/>
          </a:prstGeom>
        </p:spPr>
      </p:pic>
      <p:sp>
        <p:nvSpPr>
          <p:cNvPr id="44" name="Rectangle 43">
            <a:extLst>
              <a:ext uri="{FF2B5EF4-FFF2-40B4-BE49-F238E27FC236}">
                <a16:creationId xmlns:a16="http://schemas.microsoft.com/office/drawing/2014/main" id="{A17EA789-671B-4EC1-873F-93A746F06025}"/>
              </a:ext>
            </a:extLst>
          </p:cNvPr>
          <p:cNvSpPr/>
          <p:nvPr/>
        </p:nvSpPr>
        <p:spPr>
          <a:xfrm>
            <a:off x="6321501" y="4769723"/>
            <a:ext cx="1832553" cy="807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86CBD646-B50F-49F8-A346-65EBD4D8DF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79"/>
          <a:stretch/>
        </p:blipFill>
        <p:spPr>
          <a:xfrm>
            <a:off x="3421427" y="4580260"/>
            <a:ext cx="2301145" cy="1830947"/>
          </a:xfrm>
          <a:prstGeom prst="rect">
            <a:avLst/>
          </a:prstGeom>
        </p:spPr>
      </p:pic>
      <p:sp>
        <p:nvSpPr>
          <p:cNvPr id="43" name="Rectangle 42">
            <a:extLst>
              <a:ext uri="{FF2B5EF4-FFF2-40B4-BE49-F238E27FC236}">
                <a16:creationId xmlns:a16="http://schemas.microsoft.com/office/drawing/2014/main" id="{D136993A-AC9F-4BC0-AB4F-FB755C546EC6}"/>
              </a:ext>
            </a:extLst>
          </p:cNvPr>
          <p:cNvSpPr/>
          <p:nvPr/>
        </p:nvSpPr>
        <p:spPr>
          <a:xfrm>
            <a:off x="3655723" y="4769723"/>
            <a:ext cx="1832553" cy="807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AE919A2D-770C-4C89-9F07-1CA666DD3A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79"/>
          <a:stretch/>
        </p:blipFill>
        <p:spPr>
          <a:xfrm>
            <a:off x="765609" y="4580260"/>
            <a:ext cx="2301145" cy="1830947"/>
          </a:xfrm>
          <a:prstGeom prst="rect">
            <a:avLst/>
          </a:prstGeom>
        </p:spPr>
      </p:pic>
      <p:sp>
        <p:nvSpPr>
          <p:cNvPr id="4" name="Rectangle 3">
            <a:extLst>
              <a:ext uri="{FF2B5EF4-FFF2-40B4-BE49-F238E27FC236}">
                <a16:creationId xmlns:a16="http://schemas.microsoft.com/office/drawing/2014/main" id="{319998E2-2859-40EB-91E5-6BEC028AE5A0}"/>
              </a:ext>
            </a:extLst>
          </p:cNvPr>
          <p:cNvSpPr/>
          <p:nvPr/>
        </p:nvSpPr>
        <p:spPr>
          <a:xfrm>
            <a:off x="999905" y="4769723"/>
            <a:ext cx="1832553" cy="807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EF85C20-ED8F-431E-B47E-356D848A5CC3}"/>
              </a:ext>
            </a:extLst>
          </p:cNvPr>
          <p:cNvSpPr/>
          <p:nvPr/>
        </p:nvSpPr>
        <p:spPr>
          <a:xfrm>
            <a:off x="765609" y="1952514"/>
            <a:ext cx="3629011" cy="1065549"/>
          </a:xfrm>
          <a:prstGeom prst="rect">
            <a:avLst/>
          </a:prstGeom>
          <a:solidFill>
            <a:schemeClr val="bg1"/>
          </a:solidFill>
          <a:ln w="28575">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rPr>
              <a:t>If the dividend is a multiple of 5 and the divisor is a multiple of 5, there will be no remainder.</a:t>
            </a:r>
          </a:p>
        </p:txBody>
      </p:sp>
      <p:sp>
        <p:nvSpPr>
          <p:cNvPr id="42" name="Rectangle 41">
            <a:extLst>
              <a:ext uri="{FF2B5EF4-FFF2-40B4-BE49-F238E27FC236}">
                <a16:creationId xmlns:a16="http://schemas.microsoft.com/office/drawing/2014/main" id="{700797C7-8874-4079-9D43-52637257C792}"/>
              </a:ext>
            </a:extLst>
          </p:cNvPr>
          <p:cNvSpPr/>
          <p:nvPr/>
        </p:nvSpPr>
        <p:spPr>
          <a:xfrm>
            <a:off x="4749382" y="1952515"/>
            <a:ext cx="3638967" cy="1083769"/>
          </a:xfrm>
          <a:prstGeom prst="rect">
            <a:avLst/>
          </a:prstGeom>
          <a:solidFill>
            <a:schemeClr val="bg1"/>
          </a:solidFill>
          <a:ln w="28575">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rPr>
              <a:t>If the dividend is odd and the divisor is odd, there will not be a remainder.</a:t>
            </a: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7F426674-4CDB-4386-97DD-8DC44114A6F1}"/>
              </a:ext>
            </a:extLst>
          </p:cNvPr>
          <p:cNvSpPr/>
          <p:nvPr/>
        </p:nvSpPr>
        <p:spPr>
          <a:xfrm>
            <a:off x="445574" y="702863"/>
            <a:ext cx="181865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Long Division 4</a:t>
            </a:r>
            <a:endParaRPr lang="en-GB" sz="1600" b="1" dirty="0">
              <a:solidFill>
                <a:schemeClr val="bg1"/>
              </a:solidFill>
            </a:endParaRPr>
          </a:p>
        </p:txBody>
      </p:sp>
      <p:sp>
        <p:nvSpPr>
          <p:cNvPr id="30" name="Rectangle 29"/>
          <p:cNvSpPr/>
          <p:nvPr/>
        </p:nvSpPr>
        <p:spPr>
          <a:xfrm>
            <a:off x="226422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68" name="Straight Connector 67"/>
          <p:cNvCxnSpPr/>
          <p:nvPr/>
        </p:nvCxnSpPr>
        <p:spPr>
          <a:xfrm>
            <a:off x="226422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6C74078-8C18-406F-9EF2-AA7F272A3BBF}"/>
              </a:ext>
            </a:extLst>
          </p:cNvPr>
          <p:cNvSpPr/>
          <p:nvPr/>
        </p:nvSpPr>
        <p:spPr>
          <a:xfrm>
            <a:off x="652409" y="1234799"/>
            <a:ext cx="7735941" cy="646331"/>
          </a:xfrm>
          <a:prstGeom prst="rect">
            <a:avLst/>
          </a:prstGeom>
        </p:spPr>
        <p:txBody>
          <a:bodyPr wrap="square">
            <a:spAutoFit/>
          </a:bodyPr>
          <a:lstStyle/>
          <a:p>
            <a:pPr>
              <a:spcAft>
                <a:spcPts val="600"/>
              </a:spcAft>
            </a:pPr>
            <a:r>
              <a:rPr lang="en-GB" dirty="0"/>
              <a:t>Use these division calculations to decide if the statements are always, sometimes or never true. Explain your reasoning.</a:t>
            </a:r>
          </a:p>
        </p:txBody>
      </p:sp>
      <p:sp>
        <p:nvSpPr>
          <p:cNvPr id="27" name="Rectangle 26">
            <a:extLst>
              <a:ext uri="{FF2B5EF4-FFF2-40B4-BE49-F238E27FC236}">
                <a16:creationId xmlns:a16="http://schemas.microsoft.com/office/drawing/2014/main" id="{4072CD7B-EC9E-457D-9159-79EF96667CC6}"/>
              </a:ext>
            </a:extLst>
          </p:cNvPr>
          <p:cNvSpPr/>
          <p:nvPr/>
        </p:nvSpPr>
        <p:spPr>
          <a:xfrm>
            <a:off x="755650" y="3164219"/>
            <a:ext cx="3651924" cy="1231106"/>
          </a:xfrm>
          <a:prstGeom prst="rect">
            <a:avLst/>
          </a:prstGeom>
        </p:spPr>
        <p:txBody>
          <a:bodyPr wrap="square" lIns="0" tIns="0" rIns="0" bIns="0">
            <a:spAutoFit/>
          </a:bodyPr>
          <a:lstStyle/>
          <a:p>
            <a:r>
              <a:rPr lang="en-GB" sz="1600" dirty="0">
                <a:solidFill>
                  <a:srgbClr val="009541"/>
                </a:solidFill>
              </a:rPr>
              <a:t>Sometimes true. In 1950 ÷ 25, both numbers are multiples of 5 and there is no remainder left. However, in 1855 ÷ 15, both numbers are multiples of 5 but a remainder is left.</a:t>
            </a:r>
          </a:p>
        </p:txBody>
      </p:sp>
      <p:sp>
        <p:nvSpPr>
          <p:cNvPr id="28" name="Rectangle 27">
            <a:extLst>
              <a:ext uri="{FF2B5EF4-FFF2-40B4-BE49-F238E27FC236}">
                <a16:creationId xmlns:a16="http://schemas.microsoft.com/office/drawing/2014/main" id="{AA6C5348-2BA1-477C-B0B7-CC9BCA87D9D2}"/>
              </a:ext>
            </a:extLst>
          </p:cNvPr>
          <p:cNvSpPr/>
          <p:nvPr/>
        </p:nvSpPr>
        <p:spPr>
          <a:xfrm>
            <a:off x="4749383" y="3164218"/>
            <a:ext cx="3638966" cy="984885"/>
          </a:xfrm>
          <a:prstGeom prst="rect">
            <a:avLst/>
          </a:prstGeom>
        </p:spPr>
        <p:txBody>
          <a:bodyPr wrap="square" lIns="0" tIns="0" rIns="0" bIns="0">
            <a:spAutoFit/>
          </a:bodyPr>
          <a:lstStyle/>
          <a:p>
            <a:r>
              <a:rPr lang="en-GB" sz="1600" dirty="0">
                <a:solidFill>
                  <a:srgbClr val="009541"/>
                </a:solidFill>
              </a:rPr>
              <a:t>Sometimes true. In 1015 ÷ 35, both numbers are odd and there is no remainder. In 1855 ÷ 15, both numbers are odd but there is a remainder of 10.</a:t>
            </a:r>
          </a:p>
        </p:txBody>
      </p:sp>
      <p:sp>
        <p:nvSpPr>
          <p:cNvPr id="21" name="Rectangle 20">
            <a:extLst>
              <a:ext uri="{FF2B5EF4-FFF2-40B4-BE49-F238E27FC236}">
                <a16:creationId xmlns:a16="http://schemas.microsoft.com/office/drawing/2014/main" id="{AC769161-52CA-4CE2-9308-17CCA482239A}"/>
              </a:ext>
            </a:extLst>
          </p:cNvPr>
          <p:cNvSpPr/>
          <p:nvPr/>
        </p:nvSpPr>
        <p:spPr>
          <a:xfrm>
            <a:off x="999905" y="4779856"/>
            <a:ext cx="1832553" cy="461665"/>
          </a:xfrm>
          <a:prstGeom prst="rect">
            <a:avLst/>
          </a:prstGeom>
        </p:spPr>
        <p:txBody>
          <a:bodyPr wrap="none">
            <a:spAutoFit/>
          </a:bodyPr>
          <a:lstStyle/>
          <a:p>
            <a:pPr algn="ctr"/>
            <a:r>
              <a:rPr lang="en-GB" sz="2400" dirty="0"/>
              <a:t>1855 ÷ 15 = </a:t>
            </a:r>
          </a:p>
        </p:txBody>
      </p:sp>
      <p:sp>
        <p:nvSpPr>
          <p:cNvPr id="23" name="Rectangle 22">
            <a:extLst>
              <a:ext uri="{FF2B5EF4-FFF2-40B4-BE49-F238E27FC236}">
                <a16:creationId xmlns:a16="http://schemas.microsoft.com/office/drawing/2014/main" id="{C17C19EA-E1FD-487B-8170-A651164365A3}"/>
              </a:ext>
            </a:extLst>
          </p:cNvPr>
          <p:cNvSpPr/>
          <p:nvPr/>
        </p:nvSpPr>
        <p:spPr>
          <a:xfrm>
            <a:off x="3712764" y="4779856"/>
            <a:ext cx="1744388" cy="461665"/>
          </a:xfrm>
          <a:prstGeom prst="rect">
            <a:avLst/>
          </a:prstGeom>
        </p:spPr>
        <p:txBody>
          <a:bodyPr wrap="none">
            <a:spAutoFit/>
          </a:bodyPr>
          <a:lstStyle/>
          <a:p>
            <a:pPr algn="ctr"/>
            <a:r>
              <a:rPr lang="en-GB" sz="2400" dirty="0"/>
              <a:t>1015 ÷ 35 =</a:t>
            </a:r>
          </a:p>
        </p:txBody>
      </p:sp>
      <p:sp>
        <p:nvSpPr>
          <p:cNvPr id="24" name="Rectangle 23">
            <a:extLst>
              <a:ext uri="{FF2B5EF4-FFF2-40B4-BE49-F238E27FC236}">
                <a16:creationId xmlns:a16="http://schemas.microsoft.com/office/drawing/2014/main" id="{9BE79492-DC2F-47BF-A030-78B17F7202BB}"/>
              </a:ext>
            </a:extLst>
          </p:cNvPr>
          <p:cNvSpPr/>
          <p:nvPr/>
        </p:nvSpPr>
        <p:spPr>
          <a:xfrm>
            <a:off x="6337531" y="4779856"/>
            <a:ext cx="1800493" cy="461665"/>
          </a:xfrm>
          <a:prstGeom prst="rect">
            <a:avLst/>
          </a:prstGeom>
        </p:spPr>
        <p:txBody>
          <a:bodyPr wrap="none">
            <a:spAutoFit/>
          </a:bodyPr>
          <a:lstStyle/>
          <a:p>
            <a:pPr algn="ctr"/>
            <a:r>
              <a:rPr lang="en-GB" sz="2400" dirty="0"/>
              <a:t>1950 ÷ 25 =</a:t>
            </a:r>
          </a:p>
        </p:txBody>
      </p:sp>
      <p:sp>
        <p:nvSpPr>
          <p:cNvPr id="29" name="Rectangle 28">
            <a:extLst>
              <a:ext uri="{FF2B5EF4-FFF2-40B4-BE49-F238E27FC236}">
                <a16:creationId xmlns:a16="http://schemas.microsoft.com/office/drawing/2014/main" id="{AE85E6E7-345F-453C-9FC3-6E2364CA7B5B}"/>
              </a:ext>
            </a:extLst>
          </p:cNvPr>
          <p:cNvSpPr/>
          <p:nvPr/>
        </p:nvSpPr>
        <p:spPr>
          <a:xfrm>
            <a:off x="1324233" y="5119861"/>
            <a:ext cx="1183896" cy="461665"/>
          </a:xfrm>
          <a:prstGeom prst="rect">
            <a:avLst/>
          </a:prstGeom>
        </p:spPr>
        <p:txBody>
          <a:bodyPr wrap="square">
            <a:spAutoFit/>
          </a:bodyPr>
          <a:lstStyle/>
          <a:p>
            <a:pPr lvl="0" algn="ctr">
              <a:defRPr/>
            </a:pPr>
            <a:r>
              <a:rPr lang="en-GB" sz="2400" dirty="0">
                <a:solidFill>
                  <a:srgbClr val="009541"/>
                </a:solidFill>
              </a:rPr>
              <a:t>123</a:t>
            </a:r>
            <a:r>
              <a:rPr lang="en-GB" sz="2000" dirty="0">
                <a:solidFill>
                  <a:srgbClr val="009541"/>
                </a:solidFill>
              </a:rPr>
              <a:t>r</a:t>
            </a:r>
            <a:r>
              <a:rPr lang="en-GB" sz="2400" dirty="0">
                <a:solidFill>
                  <a:srgbClr val="009541"/>
                </a:solidFill>
              </a:rPr>
              <a:t>10</a:t>
            </a:r>
            <a:endParaRPr lang="en-GB" sz="2400" dirty="0">
              <a:solidFill>
                <a:srgbClr val="009541"/>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0399E6CF-F925-4F7B-8122-E28B2FFD8E74}"/>
              </a:ext>
            </a:extLst>
          </p:cNvPr>
          <p:cNvSpPr/>
          <p:nvPr/>
        </p:nvSpPr>
        <p:spPr>
          <a:xfrm>
            <a:off x="4325111" y="5119861"/>
            <a:ext cx="519694" cy="461665"/>
          </a:xfrm>
          <a:prstGeom prst="rect">
            <a:avLst/>
          </a:prstGeom>
        </p:spPr>
        <p:txBody>
          <a:bodyPr wrap="none">
            <a:spAutoFit/>
          </a:bodyPr>
          <a:lstStyle/>
          <a:p>
            <a:pPr lvl="0" algn="ctr">
              <a:defRPr/>
            </a:pPr>
            <a:r>
              <a:rPr lang="en-GB" sz="2400" dirty="0">
                <a:solidFill>
                  <a:srgbClr val="009541"/>
                </a:solidFill>
              </a:rPr>
              <a:t>29</a:t>
            </a:r>
            <a:endParaRPr lang="en-GB" sz="1400" dirty="0">
              <a:solidFill>
                <a:srgbClr val="009541"/>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F4E75FA4-1C98-43FE-AB53-47D757C212D7}"/>
              </a:ext>
            </a:extLst>
          </p:cNvPr>
          <p:cNvSpPr/>
          <p:nvPr/>
        </p:nvSpPr>
        <p:spPr>
          <a:xfrm>
            <a:off x="6983541" y="5119861"/>
            <a:ext cx="508473" cy="461665"/>
          </a:xfrm>
          <a:prstGeom prst="rect">
            <a:avLst/>
          </a:prstGeom>
        </p:spPr>
        <p:txBody>
          <a:bodyPr wrap="none">
            <a:spAutoFit/>
          </a:bodyPr>
          <a:lstStyle/>
          <a:p>
            <a:pPr lvl="0" algn="ctr">
              <a:defRPr/>
            </a:pPr>
            <a:r>
              <a:rPr lang="en-GB" sz="2400" dirty="0">
                <a:solidFill>
                  <a:srgbClr val="009541"/>
                </a:solidFill>
              </a:rPr>
              <a:t>78</a:t>
            </a:r>
            <a:endParaRPr lang="en-GB" sz="2400" dirty="0">
              <a:solidFill>
                <a:srgbClr val="00954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229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8" name="Rectangle 7">
            <a:extLst>
              <a:ext uri="{FF2B5EF4-FFF2-40B4-BE49-F238E27FC236}">
                <a16:creationId xmlns:a16="http://schemas.microsoft.com/office/drawing/2014/main" id="{A65507B4-5C60-49E6-83B3-C75E21DA2554}"/>
              </a:ext>
            </a:extLst>
          </p:cNvPr>
          <p:cNvSpPr/>
          <p:nvPr/>
        </p:nvSpPr>
        <p:spPr>
          <a:xfrm>
            <a:off x="445574" y="702863"/>
            <a:ext cx="181865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Long Division 4</a:t>
            </a:r>
            <a:endParaRPr lang="en-GB" sz="1600" b="1" dirty="0">
              <a:solidFill>
                <a:schemeClr val="bg1"/>
              </a:solidFill>
            </a:endParaRPr>
          </a:p>
        </p:txBody>
      </p:sp>
      <p:sp>
        <p:nvSpPr>
          <p:cNvPr id="75" name="Rectangle 74"/>
          <p:cNvSpPr/>
          <p:nvPr/>
        </p:nvSpPr>
        <p:spPr>
          <a:xfrm>
            <a:off x="226422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226422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232E6C5-A35F-4DFF-8667-4FB6FAA70AAC}"/>
              </a:ext>
            </a:extLst>
          </p:cNvPr>
          <p:cNvSpPr/>
          <p:nvPr/>
        </p:nvSpPr>
        <p:spPr>
          <a:xfrm>
            <a:off x="662682" y="1234799"/>
            <a:ext cx="6644887" cy="369332"/>
          </a:xfrm>
          <a:prstGeom prst="rect">
            <a:avLst/>
          </a:prstGeom>
        </p:spPr>
        <p:txBody>
          <a:bodyPr wrap="square">
            <a:spAutoFit/>
          </a:bodyPr>
          <a:lstStyle/>
          <a:p>
            <a:pPr lvl="0"/>
            <a:r>
              <a:rPr lang="en-GB" dirty="0"/>
              <a:t>Choose a four-digit number from the numbers below.</a:t>
            </a:r>
          </a:p>
        </p:txBody>
      </p:sp>
      <p:graphicFrame>
        <p:nvGraphicFramePr>
          <p:cNvPr id="2" name="Table 1">
            <a:extLst>
              <a:ext uri="{FF2B5EF4-FFF2-40B4-BE49-F238E27FC236}">
                <a16:creationId xmlns:a16="http://schemas.microsoft.com/office/drawing/2014/main" id="{E8DC1A79-98D2-435A-BC1B-ECD36723130F}"/>
              </a:ext>
            </a:extLst>
          </p:cNvPr>
          <p:cNvGraphicFramePr>
            <a:graphicFrameLocks noGrp="1"/>
          </p:cNvGraphicFramePr>
          <p:nvPr>
            <p:extLst>
              <p:ext uri="{D42A27DB-BD31-4B8C-83A1-F6EECF244321}">
                <p14:modId xmlns:p14="http://schemas.microsoft.com/office/powerpoint/2010/main" val="4185931047"/>
              </p:ext>
            </p:extLst>
          </p:nvPr>
        </p:nvGraphicFramePr>
        <p:xfrm>
          <a:off x="1796587" y="1706097"/>
          <a:ext cx="5550826" cy="1494709"/>
        </p:xfrm>
        <a:graphic>
          <a:graphicData uri="http://schemas.openxmlformats.org/drawingml/2006/table">
            <a:tbl>
              <a:tblPr firstRow="1" bandRow="1">
                <a:tableStyleId>{5940675A-B579-460E-94D1-54222C63F5DA}</a:tableStyleId>
              </a:tblPr>
              <a:tblGrid>
                <a:gridCol w="2775413">
                  <a:extLst>
                    <a:ext uri="{9D8B030D-6E8A-4147-A177-3AD203B41FA5}">
                      <a16:colId xmlns:a16="http://schemas.microsoft.com/office/drawing/2014/main" val="2218326207"/>
                    </a:ext>
                  </a:extLst>
                </a:gridCol>
                <a:gridCol w="2775413">
                  <a:extLst>
                    <a:ext uri="{9D8B030D-6E8A-4147-A177-3AD203B41FA5}">
                      <a16:colId xmlns:a16="http://schemas.microsoft.com/office/drawing/2014/main" val="2144875673"/>
                    </a:ext>
                  </a:extLst>
                </a:gridCol>
              </a:tblGrid>
              <a:tr h="584964">
                <a:tc gridSpan="2">
                  <a:txBody>
                    <a:bodyPr/>
                    <a:lstStyle/>
                    <a:p>
                      <a:pPr algn="ctr">
                        <a:lnSpc>
                          <a:spcPct val="107000"/>
                        </a:lnSpc>
                        <a:spcAft>
                          <a:spcPts val="0"/>
                        </a:spcAft>
                      </a:pPr>
                      <a:r>
                        <a:rPr lang="en-GB" sz="1600" b="1" dirty="0">
                          <a:solidFill>
                            <a:schemeClr val="bg1"/>
                          </a:solidFill>
                          <a:effectLst/>
                        </a:rPr>
                        <a:t>1632</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600" dirty="0">
                          <a:solidFill>
                            <a:schemeClr val="bg1"/>
                          </a:solidFill>
                          <a:effectLst/>
                        </a:rPr>
                        <a:t>is a multiple </a:t>
                      </a:r>
                      <a:r>
                        <a:rPr lang="en-GB" sz="1600" dirty="0">
                          <a:solidFill>
                            <a:schemeClr val="bg1"/>
                          </a:solidFill>
                        </a:rPr>
                        <a:t>of 2, 3 and 24</a:t>
                      </a:r>
                      <a:r>
                        <a:rPr lang="en-GB" sz="1600" dirty="0">
                          <a:solidFill>
                            <a:schemeClr val="bg1"/>
                          </a:solidFill>
                          <a:effectLst/>
                        </a:rPr>
                        <a:t>.</a:t>
                      </a:r>
                      <a:endParaRPr lang="en-GB" sz="1600" b="1" dirty="0">
                        <a:solidFill>
                          <a:schemeClr val="bg1"/>
                        </a:solidFill>
                        <a:latin typeface="+mn-lt"/>
                        <a:ea typeface="Calibri" panose="020F0502020204030204" pitchFamily="34" charset="0"/>
                        <a:cs typeface="Calibri" panose="020F0502020204030204" pitchFamily="34" charset="0"/>
                      </a:endParaRPr>
                    </a:p>
                  </a:txBody>
                  <a:tcPr anchor="ctr">
                    <a:lnL w="19050" cap="flat" cmpd="sng" algn="ctr">
                      <a:solidFill>
                        <a:srgbClr val="2CB7BC"/>
                      </a:solidFill>
                      <a:prstDash val="solid"/>
                      <a:round/>
                      <a:headEnd type="none" w="med" len="med"/>
                      <a:tailEnd type="none" w="med" len="med"/>
                    </a:lnL>
                    <a:lnR w="19050" cap="flat" cmpd="sng" algn="ctr">
                      <a:solidFill>
                        <a:srgbClr val="2CB7BC"/>
                      </a:solidFill>
                      <a:prstDash val="solid"/>
                      <a:round/>
                      <a:headEnd type="none" w="med" len="med"/>
                      <a:tailEnd type="none" w="med" len="med"/>
                    </a:lnR>
                    <a:lnT w="19050" cap="flat" cmpd="sng" algn="ctr">
                      <a:solidFill>
                        <a:srgbClr val="2CB7BC"/>
                      </a:solidFill>
                      <a:prstDash val="solid"/>
                      <a:round/>
                      <a:headEnd type="none" w="med" len="med"/>
                      <a:tailEnd type="none" w="med" len="med"/>
                    </a:lnT>
                    <a:lnB w="19050" cap="flat" cmpd="sng" algn="ctr">
                      <a:solidFill>
                        <a:srgbClr val="2CB7BC"/>
                      </a:solidFill>
                      <a:prstDash val="solid"/>
                      <a:round/>
                      <a:headEnd type="none" w="med" len="med"/>
                      <a:tailEnd type="none" w="med" len="med"/>
                    </a:lnB>
                    <a:solidFill>
                      <a:srgbClr val="2CB7BC"/>
                    </a:solidFill>
                  </a:tcPr>
                </a:tc>
                <a:tc hMerge="1">
                  <a:txBody>
                    <a:bodyPr/>
                    <a:lstStyle/>
                    <a:p>
                      <a:pPr algn="ctr"/>
                      <a:endParaRPr lang="en-GB" dirty="0"/>
                    </a:p>
                  </a:txBody>
                  <a:tcPr anchor="ctr"/>
                </a:tc>
                <a:extLst>
                  <a:ext uri="{0D108BD9-81ED-4DB2-BD59-A6C34878D82A}">
                    <a16:rowId xmlns:a16="http://schemas.microsoft.com/office/drawing/2014/main" val="2594716090"/>
                  </a:ext>
                </a:extLst>
              </a:tr>
              <a:tr h="881426">
                <a:tc>
                  <a:txBody>
                    <a:bodyPr/>
                    <a:lstStyle/>
                    <a:p>
                      <a:pPr algn="ctr"/>
                      <a:r>
                        <a:rPr lang="en-GB" sz="1600" dirty="0">
                          <a:effectLst/>
                        </a:rPr>
                        <a:t>2808</a:t>
                      </a:r>
                      <a:endParaRPr lang="en-GB" sz="1600" dirty="0">
                        <a:latin typeface="+mn-lt"/>
                        <a:cs typeface="Calibri" panose="020F0502020204030204" pitchFamily="34" charset="0"/>
                      </a:endParaRPr>
                    </a:p>
                  </a:txBody>
                  <a:tcPr>
                    <a:lnL w="19050" cap="flat" cmpd="sng" algn="ctr">
                      <a:solidFill>
                        <a:srgbClr val="2CB7BC"/>
                      </a:solidFill>
                      <a:prstDash val="solid"/>
                      <a:round/>
                      <a:headEnd type="none" w="med" len="med"/>
                      <a:tailEnd type="none" w="med" len="med"/>
                    </a:lnL>
                    <a:lnR w="19050" cap="flat" cmpd="sng" algn="ctr">
                      <a:solidFill>
                        <a:srgbClr val="2CB7BC"/>
                      </a:solidFill>
                      <a:prstDash val="solid"/>
                      <a:round/>
                      <a:headEnd type="none" w="med" len="med"/>
                      <a:tailEnd type="none" w="med" len="med"/>
                    </a:lnR>
                    <a:lnT w="19050" cap="flat" cmpd="sng" algn="ctr">
                      <a:solidFill>
                        <a:srgbClr val="2CB7BC"/>
                      </a:solidFill>
                      <a:prstDash val="solid"/>
                      <a:round/>
                      <a:headEnd type="none" w="med" len="med"/>
                      <a:tailEnd type="none" w="med" len="med"/>
                    </a:lnT>
                    <a:lnB w="19050" cap="flat" cmpd="sng" algn="ctr">
                      <a:solidFill>
                        <a:srgbClr val="2CB7BC"/>
                      </a:solidFill>
                      <a:prstDash val="solid"/>
                      <a:round/>
                      <a:headEnd type="none" w="med" len="med"/>
                      <a:tailEnd type="none" w="med" len="med"/>
                    </a:lnB>
                    <a:solidFill>
                      <a:schemeClr val="bg1"/>
                    </a:solidFill>
                  </a:tcPr>
                </a:tc>
                <a:tc>
                  <a:txBody>
                    <a:bodyPr/>
                    <a:lstStyle/>
                    <a:p>
                      <a:pPr algn="ctr"/>
                      <a:r>
                        <a:rPr lang="en-GB" sz="1600" dirty="0">
                          <a:effectLst/>
                        </a:rPr>
                        <a:t>1872</a:t>
                      </a:r>
                      <a:endParaRPr lang="en-GB" sz="1600" dirty="0">
                        <a:latin typeface="+mn-lt"/>
                        <a:cs typeface="Calibri" panose="020F0502020204030204" pitchFamily="34" charset="0"/>
                      </a:endParaRPr>
                    </a:p>
                  </a:txBody>
                  <a:tcPr>
                    <a:lnL w="19050" cap="flat" cmpd="sng" algn="ctr">
                      <a:solidFill>
                        <a:srgbClr val="2CB7BC"/>
                      </a:solidFill>
                      <a:prstDash val="solid"/>
                      <a:round/>
                      <a:headEnd type="none" w="med" len="med"/>
                      <a:tailEnd type="none" w="med" len="med"/>
                    </a:lnL>
                    <a:lnR w="19050" cap="flat" cmpd="sng" algn="ctr">
                      <a:solidFill>
                        <a:srgbClr val="2CB7BC"/>
                      </a:solidFill>
                      <a:prstDash val="solid"/>
                      <a:round/>
                      <a:headEnd type="none" w="med" len="med"/>
                      <a:tailEnd type="none" w="med" len="med"/>
                    </a:lnR>
                    <a:lnT w="19050" cap="flat" cmpd="sng" algn="ctr">
                      <a:solidFill>
                        <a:srgbClr val="2CB7BC"/>
                      </a:solidFill>
                      <a:prstDash val="solid"/>
                      <a:round/>
                      <a:headEnd type="none" w="med" len="med"/>
                      <a:tailEnd type="none" w="med" len="med"/>
                    </a:lnT>
                    <a:lnB w="19050" cap="flat" cmpd="sng" algn="ctr">
                      <a:solidFill>
                        <a:srgbClr val="2CB7BC"/>
                      </a:solidFill>
                      <a:prstDash val="solid"/>
                      <a:round/>
                      <a:headEnd type="none" w="med" len="med"/>
                      <a:tailEnd type="none" w="med" len="med"/>
                    </a:lnB>
                    <a:solidFill>
                      <a:schemeClr val="bg1"/>
                    </a:solidFill>
                  </a:tcPr>
                </a:tc>
                <a:extLst>
                  <a:ext uri="{0D108BD9-81ED-4DB2-BD59-A6C34878D82A}">
                    <a16:rowId xmlns:a16="http://schemas.microsoft.com/office/drawing/2014/main" val="3203776855"/>
                  </a:ext>
                </a:extLst>
              </a:tr>
            </a:tbl>
          </a:graphicData>
        </a:graphic>
      </p:graphicFrame>
      <p:sp>
        <p:nvSpPr>
          <p:cNvPr id="3" name="Rectangle 2">
            <a:extLst>
              <a:ext uri="{FF2B5EF4-FFF2-40B4-BE49-F238E27FC236}">
                <a16:creationId xmlns:a16="http://schemas.microsoft.com/office/drawing/2014/main" id="{768FC27B-8BE4-4CA9-BFA0-10E5E572E9DD}"/>
              </a:ext>
            </a:extLst>
          </p:cNvPr>
          <p:cNvSpPr/>
          <p:nvPr/>
        </p:nvSpPr>
        <p:spPr>
          <a:xfrm>
            <a:off x="1935922" y="2567770"/>
            <a:ext cx="2497799" cy="604717"/>
          </a:xfrm>
          <a:prstGeom prst="rect">
            <a:avLst/>
          </a:prstGeom>
        </p:spPr>
        <p:txBody>
          <a:bodyPr wrap="none">
            <a:spAutoFit/>
          </a:bodyPr>
          <a:lstStyle/>
          <a:p>
            <a:pPr algn="ctr">
              <a:lnSpc>
                <a:spcPct val="107000"/>
              </a:lnSpc>
              <a:spcAft>
                <a:spcPts val="0"/>
              </a:spcAft>
            </a:pPr>
            <a:r>
              <a:rPr lang="en-GB" sz="1600" dirty="0">
                <a:solidFill>
                  <a:srgbClr val="00B050"/>
                </a:solidFill>
                <a:ea typeface="Calibri" panose="020F0502020204030204" pitchFamily="34" charset="0"/>
                <a:cs typeface="Calibri" panose="020F0502020204030204" pitchFamily="34" charset="0"/>
              </a:rPr>
              <a:t>is a multiple of 2, 3, 9, 18</a:t>
            </a:r>
            <a:br>
              <a:rPr lang="en-GB" sz="1600" dirty="0">
                <a:solidFill>
                  <a:srgbClr val="00B050"/>
                </a:solidFill>
                <a:ea typeface="Calibri" panose="020F0502020204030204" pitchFamily="34" charset="0"/>
                <a:cs typeface="Calibri" panose="020F0502020204030204" pitchFamily="34" charset="0"/>
              </a:rPr>
            </a:br>
            <a:r>
              <a:rPr lang="en-GB" sz="1600" dirty="0">
                <a:solidFill>
                  <a:srgbClr val="00B050"/>
                </a:solidFill>
                <a:ea typeface="Calibri" panose="020F0502020204030204" pitchFamily="34" charset="0"/>
                <a:cs typeface="Calibri" panose="020F0502020204030204" pitchFamily="34" charset="0"/>
              </a:rPr>
              <a:t>and 24.</a:t>
            </a:r>
          </a:p>
        </p:txBody>
      </p:sp>
      <p:sp>
        <p:nvSpPr>
          <p:cNvPr id="5" name="Rectangle 4">
            <a:extLst>
              <a:ext uri="{FF2B5EF4-FFF2-40B4-BE49-F238E27FC236}">
                <a16:creationId xmlns:a16="http://schemas.microsoft.com/office/drawing/2014/main" id="{58A5C2CA-364F-4A50-A35D-C3D6E8906711}"/>
              </a:ext>
            </a:extLst>
          </p:cNvPr>
          <p:cNvSpPr/>
          <p:nvPr/>
        </p:nvSpPr>
        <p:spPr>
          <a:xfrm>
            <a:off x="4833675" y="2567770"/>
            <a:ext cx="2271776" cy="604717"/>
          </a:xfrm>
          <a:prstGeom prst="rect">
            <a:avLst/>
          </a:prstGeom>
        </p:spPr>
        <p:txBody>
          <a:bodyPr wrap="none">
            <a:spAutoFit/>
          </a:bodyPr>
          <a:lstStyle/>
          <a:p>
            <a:pPr lvl="0" algn="ctr">
              <a:lnSpc>
                <a:spcPct val="107000"/>
              </a:lnSpc>
              <a:defRPr/>
            </a:pPr>
            <a:r>
              <a:rPr lang="en-GB" sz="1600" dirty="0">
                <a:solidFill>
                  <a:srgbClr val="00B050"/>
                </a:solidFill>
                <a:ea typeface="Calibri" panose="020F0502020204030204" pitchFamily="34" charset="0"/>
                <a:cs typeface="Calibri" panose="020F0502020204030204" pitchFamily="34" charset="0"/>
              </a:rPr>
              <a:t>is a multiple of 3, 9, 18</a:t>
            </a:r>
            <a:br>
              <a:rPr lang="en-GB" sz="1600" dirty="0">
                <a:solidFill>
                  <a:srgbClr val="00B050"/>
                </a:solidFill>
                <a:ea typeface="Calibri" panose="020F0502020204030204" pitchFamily="34" charset="0"/>
                <a:cs typeface="Calibri" panose="020F0502020204030204" pitchFamily="34" charset="0"/>
              </a:rPr>
            </a:br>
            <a:r>
              <a:rPr lang="en-GB" sz="1600" dirty="0">
                <a:solidFill>
                  <a:srgbClr val="00B050"/>
                </a:solidFill>
                <a:ea typeface="Calibri" panose="020F0502020204030204" pitchFamily="34" charset="0"/>
                <a:cs typeface="Calibri" panose="020F0502020204030204" pitchFamily="34" charset="0"/>
              </a:rPr>
              <a:t>and 24.</a:t>
            </a:r>
          </a:p>
        </p:txBody>
      </p:sp>
      <p:sp>
        <p:nvSpPr>
          <p:cNvPr id="27" name="Rectangle 26">
            <a:extLst>
              <a:ext uri="{FF2B5EF4-FFF2-40B4-BE49-F238E27FC236}">
                <a16:creationId xmlns:a16="http://schemas.microsoft.com/office/drawing/2014/main" id="{9CC592E0-A397-44A7-AB0C-66683582C429}"/>
              </a:ext>
            </a:extLst>
          </p:cNvPr>
          <p:cNvSpPr/>
          <p:nvPr/>
        </p:nvSpPr>
        <p:spPr>
          <a:xfrm>
            <a:off x="755649" y="3297186"/>
            <a:ext cx="7632702" cy="584775"/>
          </a:xfrm>
          <a:prstGeom prst="rect">
            <a:avLst/>
          </a:prstGeom>
        </p:spPr>
        <p:txBody>
          <a:bodyPr wrap="square">
            <a:spAutoFit/>
          </a:bodyPr>
          <a:lstStyle/>
          <a:p>
            <a:pPr algn="just"/>
            <a:r>
              <a:rPr lang="en-GB" sz="1600" dirty="0">
                <a:solidFill>
                  <a:srgbClr val="000000"/>
                </a:solidFill>
                <a:ea typeface="Calibri" panose="020F0502020204030204" pitchFamily="34" charset="0"/>
              </a:rPr>
              <a:t>Which divisors from the table will not leave a remainder when you divide your number by them? Prove it.</a:t>
            </a:r>
            <a:endParaRPr lang="en-GB" sz="1600" dirty="0"/>
          </a:p>
        </p:txBody>
      </p:sp>
      <p:sp>
        <p:nvSpPr>
          <p:cNvPr id="26" name="Rectangle 25">
            <a:extLst>
              <a:ext uri="{FF2B5EF4-FFF2-40B4-BE49-F238E27FC236}">
                <a16:creationId xmlns:a16="http://schemas.microsoft.com/office/drawing/2014/main" id="{70886A92-1171-406E-8ECA-6F0A293849E6}"/>
              </a:ext>
            </a:extLst>
          </p:cNvPr>
          <p:cNvSpPr/>
          <p:nvPr/>
        </p:nvSpPr>
        <p:spPr>
          <a:xfrm>
            <a:off x="6422797" y="3999333"/>
            <a:ext cx="1883047" cy="1969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3A41377E-50D9-4532-9A38-CEE51D1229B8}"/>
              </a:ext>
            </a:extLst>
          </p:cNvPr>
          <p:cNvSpPr txBox="1"/>
          <p:nvPr/>
        </p:nvSpPr>
        <p:spPr>
          <a:xfrm>
            <a:off x="6495339" y="3999333"/>
            <a:ext cx="1810505" cy="2062397"/>
          </a:xfrm>
          <a:prstGeom prst="rect">
            <a:avLst/>
          </a:prstGeom>
          <a:noFill/>
          <a:ln w="19050">
            <a:solidFill>
              <a:srgbClr val="E9506C"/>
            </a:solidFill>
          </a:ln>
        </p:spPr>
        <p:txBody>
          <a:bodyPr wrap="square" lIns="108000" tIns="108000" rIns="108000" bIns="108000" rtlCol="0">
            <a:spAutoFit/>
          </a:bodyPr>
          <a:lstStyle/>
          <a:p>
            <a:pPr>
              <a:lnSpc>
                <a:spcPct val="107000"/>
              </a:lnSpc>
              <a:spcAft>
                <a:spcPts val="0"/>
              </a:spcAft>
            </a:pPr>
            <a:r>
              <a:rPr lang="en-GB" sz="1600" b="1" dirty="0">
                <a:solidFill>
                  <a:srgbClr val="000000"/>
                </a:solidFill>
                <a:ea typeface="Calibri" panose="020F0502020204030204" pitchFamily="34" charset="0"/>
                <a:cs typeface="Calibri" panose="020F0502020204030204" pitchFamily="34" charset="0"/>
              </a:rPr>
              <a:t>For </a:t>
            </a:r>
            <a:r>
              <a:rPr lang="en-GB" sz="1600" b="1" dirty="0">
                <a:solidFill>
                  <a:srgbClr val="000000"/>
                </a:solidFill>
                <a:cs typeface="Calibri" panose="020F0502020204030204" pitchFamily="34" charset="0"/>
              </a:rPr>
              <a:t>example: </a:t>
            </a:r>
            <a:endParaRPr lang="en-GB" sz="1600" b="1" dirty="0">
              <a:cs typeface="Calibri" panose="020F0502020204030204" pitchFamily="34" charset="0"/>
            </a:endParaRPr>
          </a:p>
          <a:p>
            <a:pPr>
              <a:lnSpc>
                <a:spcPct val="107000"/>
              </a:lnSpc>
            </a:pPr>
            <a:r>
              <a:rPr lang="en-GB" sz="1600" dirty="0">
                <a:ea typeface="Calibri" panose="020F0502020204030204" pitchFamily="34" charset="0"/>
                <a:cs typeface="Calibri" panose="020F0502020204030204" pitchFamily="34" charset="0"/>
              </a:rPr>
              <a:t>1632 ÷ 9 = 181r3</a:t>
            </a:r>
          </a:p>
          <a:p>
            <a:pPr>
              <a:lnSpc>
                <a:spcPct val="107000"/>
              </a:lnSpc>
              <a:spcAft>
                <a:spcPts val="0"/>
              </a:spcAft>
            </a:pPr>
            <a:r>
              <a:rPr lang="en-GB" sz="1600" b="1" dirty="0">
                <a:solidFill>
                  <a:srgbClr val="000000"/>
                </a:solidFill>
                <a:ea typeface="Calibri" panose="020F0502020204030204" pitchFamily="34" charset="0"/>
                <a:cs typeface="Calibri" panose="020F0502020204030204" pitchFamily="34" charset="0"/>
              </a:rPr>
              <a:t>1632 </a:t>
            </a:r>
            <a:r>
              <a:rPr lang="en-GB" sz="1600" b="1" dirty="0">
                <a:ea typeface="Calibri" panose="020F0502020204030204" pitchFamily="34" charset="0"/>
                <a:cs typeface="Calibri" panose="020F0502020204030204" pitchFamily="34" charset="0"/>
              </a:rPr>
              <a:t>÷ 2 = 816</a:t>
            </a:r>
          </a:p>
          <a:p>
            <a:pPr>
              <a:lnSpc>
                <a:spcPct val="107000"/>
              </a:lnSpc>
              <a:spcAft>
                <a:spcPts val="0"/>
              </a:spcAft>
            </a:pPr>
            <a:r>
              <a:rPr lang="en-GB" sz="1600" b="1" dirty="0">
                <a:ea typeface="Calibri" panose="020F0502020204030204" pitchFamily="34" charset="0"/>
                <a:cs typeface="Calibri" panose="020F0502020204030204" pitchFamily="34" charset="0"/>
              </a:rPr>
              <a:t>1632 ÷ 3 = 544</a:t>
            </a:r>
          </a:p>
          <a:p>
            <a:pPr>
              <a:lnSpc>
                <a:spcPct val="107000"/>
              </a:lnSpc>
              <a:spcAft>
                <a:spcPts val="0"/>
              </a:spcAft>
            </a:pPr>
            <a:r>
              <a:rPr lang="en-GB" sz="1600" dirty="0">
                <a:solidFill>
                  <a:srgbClr val="000000"/>
                </a:solidFill>
                <a:ea typeface="Calibri" panose="020F0502020204030204" pitchFamily="34" charset="0"/>
                <a:cs typeface="Calibri" panose="020F0502020204030204" pitchFamily="34" charset="0"/>
              </a:rPr>
              <a:t>1632 </a:t>
            </a:r>
            <a:r>
              <a:rPr lang="en-GB" sz="1600" dirty="0">
                <a:ea typeface="Calibri" panose="020F0502020204030204" pitchFamily="34" charset="0"/>
                <a:cs typeface="Calibri" panose="020F0502020204030204" pitchFamily="34" charset="0"/>
              </a:rPr>
              <a:t>÷ 28 = 58r8</a:t>
            </a:r>
          </a:p>
          <a:p>
            <a:pPr>
              <a:lnSpc>
                <a:spcPct val="107000"/>
              </a:lnSpc>
              <a:spcAft>
                <a:spcPts val="0"/>
              </a:spcAft>
            </a:pPr>
            <a:r>
              <a:rPr lang="en-GB" sz="1600" dirty="0">
                <a:ea typeface="Calibri" panose="020F0502020204030204" pitchFamily="34" charset="0"/>
                <a:cs typeface="Calibri" panose="020F0502020204030204" pitchFamily="34" charset="0"/>
              </a:rPr>
              <a:t>1632 ÷ 18 = 90r12</a:t>
            </a:r>
          </a:p>
          <a:p>
            <a:pPr>
              <a:lnSpc>
                <a:spcPct val="107000"/>
              </a:lnSpc>
            </a:pPr>
            <a:r>
              <a:rPr lang="en-GB" sz="1600" b="1" dirty="0">
                <a:solidFill>
                  <a:srgbClr val="000000"/>
                </a:solidFill>
                <a:ea typeface="Calibri" panose="020F0502020204030204" pitchFamily="34" charset="0"/>
                <a:cs typeface="Calibri" panose="020F0502020204030204" pitchFamily="34" charset="0"/>
              </a:rPr>
              <a:t>1632 </a:t>
            </a:r>
            <a:r>
              <a:rPr lang="en-GB" sz="1600" b="1" dirty="0">
                <a:ea typeface="Calibri" panose="020F0502020204030204" pitchFamily="34" charset="0"/>
                <a:cs typeface="Calibri" panose="020F0502020204030204" pitchFamily="34" charset="0"/>
              </a:rPr>
              <a:t>÷ 24 = 68</a:t>
            </a:r>
          </a:p>
        </p:txBody>
      </p:sp>
      <p:graphicFrame>
        <p:nvGraphicFramePr>
          <p:cNvPr id="29" name="Table 28">
            <a:extLst>
              <a:ext uri="{FF2B5EF4-FFF2-40B4-BE49-F238E27FC236}">
                <a16:creationId xmlns:a16="http://schemas.microsoft.com/office/drawing/2014/main" id="{EAA35FA7-EEFC-4FD2-8071-53098696253C}"/>
              </a:ext>
            </a:extLst>
          </p:cNvPr>
          <p:cNvGraphicFramePr>
            <a:graphicFrameLocks noGrp="1"/>
          </p:cNvGraphicFramePr>
          <p:nvPr>
            <p:extLst>
              <p:ext uri="{D42A27DB-BD31-4B8C-83A1-F6EECF244321}">
                <p14:modId xmlns:p14="http://schemas.microsoft.com/office/powerpoint/2010/main" val="3419606302"/>
              </p:ext>
            </p:extLst>
          </p:nvPr>
        </p:nvGraphicFramePr>
        <p:xfrm>
          <a:off x="3338498" y="4162749"/>
          <a:ext cx="2467003" cy="1642682"/>
        </p:xfrm>
        <a:graphic>
          <a:graphicData uri="http://schemas.openxmlformats.org/drawingml/2006/table">
            <a:tbl>
              <a:tblPr firstRow="1" firstCol="1" bandRow="1"/>
              <a:tblGrid>
                <a:gridCol w="1233008">
                  <a:extLst>
                    <a:ext uri="{9D8B030D-6E8A-4147-A177-3AD203B41FA5}">
                      <a16:colId xmlns:a16="http://schemas.microsoft.com/office/drawing/2014/main" val="3806413467"/>
                    </a:ext>
                  </a:extLst>
                </a:gridCol>
                <a:gridCol w="1233995">
                  <a:extLst>
                    <a:ext uri="{9D8B030D-6E8A-4147-A177-3AD203B41FA5}">
                      <a16:colId xmlns:a16="http://schemas.microsoft.com/office/drawing/2014/main" val="1401207457"/>
                    </a:ext>
                  </a:extLst>
                </a:gridCol>
              </a:tblGrid>
              <a:tr h="670601">
                <a:tc>
                  <a:txBody>
                    <a:bodyPr/>
                    <a:lstStyle/>
                    <a:p>
                      <a:pPr algn="ctr"/>
                      <a:r>
                        <a:rPr lang="en-GB" sz="1600" b="1" dirty="0">
                          <a:solidFill>
                            <a:schemeClr val="bg1"/>
                          </a:solidFill>
                          <a:latin typeface="+mn-lt"/>
                        </a:rPr>
                        <a:t>One-Digit Divisor </a:t>
                      </a:r>
                    </a:p>
                  </a:txBody>
                  <a:tcPr marL="68580" marR="68580" marT="0" marB="0" anchor="ctr">
                    <a:lnL w="19050" cap="flat" cmpd="sng" algn="ctr">
                      <a:solidFill>
                        <a:srgbClr val="2CB7BC"/>
                      </a:solidFill>
                      <a:prstDash val="solid"/>
                      <a:round/>
                      <a:headEnd type="none" w="med" len="med"/>
                      <a:tailEnd type="none" w="med" len="med"/>
                    </a:lnL>
                    <a:lnR w="19050" cap="flat" cmpd="sng" algn="ctr">
                      <a:solidFill>
                        <a:srgbClr val="2CB7BC"/>
                      </a:solidFill>
                      <a:prstDash val="solid"/>
                      <a:round/>
                      <a:headEnd type="none" w="med" len="med"/>
                      <a:tailEnd type="none" w="med" len="med"/>
                    </a:lnR>
                    <a:lnT w="19050" cap="flat" cmpd="sng" algn="ctr">
                      <a:solidFill>
                        <a:srgbClr val="2CB7BC"/>
                      </a:solidFill>
                      <a:prstDash val="solid"/>
                      <a:round/>
                      <a:headEnd type="none" w="med" len="med"/>
                      <a:tailEnd type="none" w="med" len="med"/>
                    </a:lnT>
                    <a:lnB w="19050" cap="flat" cmpd="sng" algn="ctr">
                      <a:solidFill>
                        <a:srgbClr val="2CB7BC"/>
                      </a:solidFill>
                      <a:prstDash val="solid"/>
                      <a:round/>
                      <a:headEnd type="none" w="med" len="med"/>
                      <a:tailEnd type="none" w="med" len="med"/>
                    </a:lnB>
                    <a:solidFill>
                      <a:srgbClr val="2CB7B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mn-lt"/>
                        </a:rPr>
                        <a:t>Two-Digit Divisor </a:t>
                      </a:r>
                    </a:p>
                  </a:txBody>
                  <a:tcPr marL="68580" marR="68580" marT="0" marB="0" anchor="ctr">
                    <a:lnL w="19050" cap="flat" cmpd="sng" algn="ctr">
                      <a:solidFill>
                        <a:srgbClr val="2CB7BC"/>
                      </a:solidFill>
                      <a:prstDash val="solid"/>
                      <a:round/>
                      <a:headEnd type="none" w="med" len="med"/>
                      <a:tailEnd type="none" w="med" len="med"/>
                    </a:lnL>
                    <a:lnR w="19050" cap="flat" cmpd="sng" algn="ctr">
                      <a:solidFill>
                        <a:srgbClr val="2CB7BC"/>
                      </a:solidFill>
                      <a:prstDash val="solid"/>
                      <a:round/>
                      <a:headEnd type="none" w="med" len="med"/>
                      <a:tailEnd type="none" w="med" len="med"/>
                    </a:lnR>
                    <a:lnT w="19050" cap="flat" cmpd="sng" algn="ctr">
                      <a:solidFill>
                        <a:srgbClr val="2CB7BC"/>
                      </a:solidFill>
                      <a:prstDash val="solid"/>
                      <a:round/>
                      <a:headEnd type="none" w="med" len="med"/>
                      <a:tailEnd type="none" w="med" len="med"/>
                    </a:lnT>
                    <a:lnB w="19050" cap="flat" cmpd="sng" algn="ctr">
                      <a:solidFill>
                        <a:srgbClr val="2CB7BC"/>
                      </a:solidFill>
                      <a:prstDash val="solid"/>
                      <a:round/>
                      <a:headEnd type="none" w="med" len="med"/>
                      <a:tailEnd type="none" w="med" len="med"/>
                    </a:lnB>
                    <a:solidFill>
                      <a:srgbClr val="2CB7BC"/>
                    </a:solidFill>
                  </a:tcPr>
                </a:tc>
                <a:extLst>
                  <a:ext uri="{0D108BD9-81ED-4DB2-BD59-A6C34878D82A}">
                    <a16:rowId xmlns:a16="http://schemas.microsoft.com/office/drawing/2014/main" val="3844498802"/>
                  </a:ext>
                </a:extLst>
              </a:tr>
              <a:tr h="3240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600" dirty="0">
                          <a:solidFill>
                            <a:sysClr val="windowText" lastClr="000000"/>
                          </a:solidFill>
                          <a:effectLst/>
                          <a:latin typeface="+mn-lt"/>
                          <a:ea typeface="Calibri" panose="020F0502020204030204" pitchFamily="34" charset="0"/>
                          <a:cs typeface="Calibri" panose="020F0502020204030204" pitchFamily="34" charset="0"/>
                        </a:rPr>
                        <a:t>9</a:t>
                      </a:r>
                    </a:p>
                  </a:txBody>
                  <a:tcPr marL="68580" marR="68580" marT="0" marB="0" anchor="ctr">
                    <a:lnL w="19050" cap="flat" cmpd="sng" algn="ctr">
                      <a:solidFill>
                        <a:srgbClr val="2CB7BC"/>
                      </a:solidFill>
                      <a:prstDash val="solid"/>
                      <a:round/>
                      <a:headEnd type="none" w="med" len="med"/>
                      <a:tailEnd type="none" w="med" len="med"/>
                    </a:lnL>
                    <a:lnR w="19050" cap="flat" cmpd="sng" algn="ctr">
                      <a:solidFill>
                        <a:srgbClr val="2CB7BC"/>
                      </a:solidFill>
                      <a:prstDash val="solid"/>
                      <a:round/>
                      <a:headEnd type="none" w="med" len="med"/>
                      <a:tailEnd type="none" w="med" len="med"/>
                    </a:lnR>
                    <a:lnT w="19050" cap="flat" cmpd="sng" algn="ctr">
                      <a:solidFill>
                        <a:srgbClr val="2CB7BC"/>
                      </a:solidFill>
                      <a:prstDash val="solid"/>
                      <a:round/>
                      <a:headEnd type="none" w="med" len="med"/>
                      <a:tailEnd type="none" w="med" len="med"/>
                    </a:lnT>
                    <a:lnB w="19050" cap="flat" cmpd="sng" algn="ctr">
                      <a:solidFill>
                        <a:srgbClr val="2CB7BC"/>
                      </a:solidFill>
                      <a:prstDash val="solid"/>
                      <a:round/>
                      <a:headEnd type="none" w="med" len="med"/>
                      <a:tailEnd type="none" w="med" len="med"/>
                    </a:lnB>
                  </a:tcPr>
                </a:tc>
                <a:tc>
                  <a:txBody>
                    <a:bodyPr/>
                    <a:lstStyle/>
                    <a:p>
                      <a:pPr algn="ctr">
                        <a:lnSpc>
                          <a:spcPct val="107000"/>
                        </a:lnSpc>
                        <a:spcAft>
                          <a:spcPts val="0"/>
                        </a:spcAft>
                      </a:pPr>
                      <a:r>
                        <a:rPr lang="en-GB" sz="1600" dirty="0">
                          <a:solidFill>
                            <a:sysClr val="windowText" lastClr="000000"/>
                          </a:solidFill>
                          <a:effectLst/>
                          <a:latin typeface="+mn-lt"/>
                          <a:ea typeface="Calibri" panose="020F0502020204030204" pitchFamily="34" charset="0"/>
                          <a:cs typeface="Calibri" panose="020F0502020204030204" pitchFamily="34" charset="0"/>
                        </a:rPr>
                        <a:t>28</a:t>
                      </a:r>
                    </a:p>
                  </a:txBody>
                  <a:tcPr marL="68580" marR="68580" marT="0" marB="0" anchor="ctr">
                    <a:lnL w="19050" cap="flat" cmpd="sng" algn="ctr">
                      <a:solidFill>
                        <a:srgbClr val="2CB7BC"/>
                      </a:solidFill>
                      <a:prstDash val="solid"/>
                      <a:round/>
                      <a:headEnd type="none" w="med" len="med"/>
                      <a:tailEnd type="none" w="med" len="med"/>
                    </a:lnL>
                    <a:lnR w="19050" cap="flat" cmpd="sng" algn="ctr">
                      <a:solidFill>
                        <a:srgbClr val="2CB7BC"/>
                      </a:solidFill>
                      <a:prstDash val="solid"/>
                      <a:round/>
                      <a:headEnd type="none" w="med" len="med"/>
                      <a:tailEnd type="none" w="med" len="med"/>
                    </a:lnR>
                    <a:lnT w="19050" cap="flat" cmpd="sng" algn="ctr">
                      <a:solidFill>
                        <a:srgbClr val="2CB7BC"/>
                      </a:solidFill>
                      <a:prstDash val="solid"/>
                      <a:round/>
                      <a:headEnd type="none" w="med" len="med"/>
                      <a:tailEnd type="none" w="med" len="med"/>
                    </a:lnT>
                    <a:lnB w="19050" cap="flat" cmpd="sng" algn="ctr">
                      <a:solidFill>
                        <a:srgbClr val="2CB7BC"/>
                      </a:solidFill>
                      <a:prstDash val="solid"/>
                      <a:round/>
                      <a:headEnd type="none" w="med" len="med"/>
                      <a:tailEnd type="none" w="med" len="med"/>
                    </a:lnB>
                  </a:tcPr>
                </a:tc>
                <a:extLst>
                  <a:ext uri="{0D108BD9-81ED-4DB2-BD59-A6C34878D82A}">
                    <a16:rowId xmlns:a16="http://schemas.microsoft.com/office/drawing/2014/main" val="3525300432"/>
                  </a:ext>
                </a:extLst>
              </a:tr>
              <a:tr h="324027">
                <a:tc>
                  <a:txBody>
                    <a:bodyPr/>
                    <a:lstStyle/>
                    <a:p>
                      <a:pPr algn="ctr">
                        <a:lnSpc>
                          <a:spcPct val="107000"/>
                        </a:lnSpc>
                        <a:spcAft>
                          <a:spcPts val="0"/>
                        </a:spcAft>
                      </a:pPr>
                      <a:r>
                        <a:rPr lang="en-GB" sz="1600" dirty="0">
                          <a:solidFill>
                            <a:sysClr val="windowText" lastClr="000000"/>
                          </a:solidFill>
                          <a:effectLst/>
                          <a:latin typeface="+mn-lt"/>
                          <a:ea typeface="Calibri" panose="020F0502020204030204" pitchFamily="34" charset="0"/>
                          <a:cs typeface="Calibri" panose="020F0502020204030204" pitchFamily="34" charset="0"/>
                        </a:rPr>
                        <a:t>2</a:t>
                      </a:r>
                    </a:p>
                  </a:txBody>
                  <a:tcPr marL="68580" marR="68580" marT="0" marB="0" anchor="ctr">
                    <a:lnL w="19050" cap="flat" cmpd="sng" algn="ctr">
                      <a:solidFill>
                        <a:srgbClr val="2CB7BC"/>
                      </a:solidFill>
                      <a:prstDash val="solid"/>
                      <a:round/>
                      <a:headEnd type="none" w="med" len="med"/>
                      <a:tailEnd type="none" w="med" len="med"/>
                    </a:lnL>
                    <a:lnR w="19050" cap="flat" cmpd="sng" algn="ctr">
                      <a:solidFill>
                        <a:srgbClr val="2CB7BC"/>
                      </a:solidFill>
                      <a:prstDash val="solid"/>
                      <a:round/>
                      <a:headEnd type="none" w="med" len="med"/>
                      <a:tailEnd type="none" w="med" len="med"/>
                    </a:lnR>
                    <a:lnT w="19050" cap="flat" cmpd="sng" algn="ctr">
                      <a:solidFill>
                        <a:srgbClr val="2CB7BC"/>
                      </a:solidFill>
                      <a:prstDash val="solid"/>
                      <a:round/>
                      <a:headEnd type="none" w="med" len="med"/>
                      <a:tailEnd type="none" w="med" len="med"/>
                    </a:lnT>
                    <a:lnB w="19050" cap="flat" cmpd="sng" algn="ctr">
                      <a:solidFill>
                        <a:srgbClr val="2CB7BC"/>
                      </a:solidFill>
                      <a:prstDash val="solid"/>
                      <a:round/>
                      <a:headEnd type="none" w="med" len="med"/>
                      <a:tailEnd type="none" w="med" len="med"/>
                    </a:lnB>
                  </a:tcPr>
                </a:tc>
                <a:tc>
                  <a:txBody>
                    <a:bodyPr/>
                    <a:lstStyle/>
                    <a:p>
                      <a:pPr algn="ctr">
                        <a:lnSpc>
                          <a:spcPct val="107000"/>
                        </a:lnSpc>
                        <a:spcAft>
                          <a:spcPts val="0"/>
                        </a:spcAft>
                      </a:pPr>
                      <a:r>
                        <a:rPr lang="en-GB" sz="1600" dirty="0">
                          <a:solidFill>
                            <a:sysClr val="windowText" lastClr="000000"/>
                          </a:solidFill>
                          <a:effectLst/>
                          <a:latin typeface="+mn-lt"/>
                          <a:ea typeface="Calibri" panose="020F0502020204030204" pitchFamily="34" charset="0"/>
                          <a:cs typeface="Calibri" panose="020F0502020204030204" pitchFamily="34" charset="0"/>
                        </a:rPr>
                        <a:t>18</a:t>
                      </a:r>
                    </a:p>
                  </a:txBody>
                  <a:tcPr marL="68580" marR="68580" marT="0" marB="0" anchor="ctr">
                    <a:lnL w="19050" cap="flat" cmpd="sng" algn="ctr">
                      <a:solidFill>
                        <a:srgbClr val="2CB7BC"/>
                      </a:solidFill>
                      <a:prstDash val="solid"/>
                      <a:round/>
                      <a:headEnd type="none" w="med" len="med"/>
                      <a:tailEnd type="none" w="med" len="med"/>
                    </a:lnL>
                    <a:lnR w="19050" cap="flat" cmpd="sng" algn="ctr">
                      <a:solidFill>
                        <a:srgbClr val="2CB7BC"/>
                      </a:solidFill>
                      <a:prstDash val="solid"/>
                      <a:round/>
                      <a:headEnd type="none" w="med" len="med"/>
                      <a:tailEnd type="none" w="med" len="med"/>
                    </a:lnR>
                    <a:lnT w="19050" cap="flat" cmpd="sng" algn="ctr">
                      <a:solidFill>
                        <a:srgbClr val="2CB7BC"/>
                      </a:solidFill>
                      <a:prstDash val="solid"/>
                      <a:round/>
                      <a:headEnd type="none" w="med" len="med"/>
                      <a:tailEnd type="none" w="med" len="med"/>
                    </a:lnT>
                    <a:lnB w="19050" cap="flat" cmpd="sng" algn="ctr">
                      <a:solidFill>
                        <a:srgbClr val="2CB7BC"/>
                      </a:solidFill>
                      <a:prstDash val="solid"/>
                      <a:round/>
                      <a:headEnd type="none" w="med" len="med"/>
                      <a:tailEnd type="none" w="med" len="med"/>
                    </a:lnB>
                  </a:tcPr>
                </a:tc>
                <a:extLst>
                  <a:ext uri="{0D108BD9-81ED-4DB2-BD59-A6C34878D82A}">
                    <a16:rowId xmlns:a16="http://schemas.microsoft.com/office/drawing/2014/main" val="1085546937"/>
                  </a:ext>
                </a:extLst>
              </a:tr>
              <a:tr h="324027">
                <a:tc>
                  <a:txBody>
                    <a:bodyPr/>
                    <a:lstStyle/>
                    <a:p>
                      <a:pPr algn="ctr">
                        <a:lnSpc>
                          <a:spcPct val="107000"/>
                        </a:lnSpc>
                        <a:spcAft>
                          <a:spcPts val="0"/>
                        </a:spcAft>
                      </a:pPr>
                      <a:r>
                        <a:rPr lang="en-GB" sz="1600" dirty="0">
                          <a:solidFill>
                            <a:sysClr val="windowText" lastClr="000000"/>
                          </a:solidFill>
                          <a:effectLst/>
                          <a:latin typeface="+mn-lt"/>
                          <a:ea typeface="Calibri" panose="020F0502020204030204" pitchFamily="34" charset="0"/>
                          <a:cs typeface="Calibri" panose="020F0502020204030204" pitchFamily="34" charset="0"/>
                        </a:rPr>
                        <a:t>3</a:t>
                      </a:r>
                    </a:p>
                  </a:txBody>
                  <a:tcPr marL="68580" marR="68580" marT="0" marB="0" anchor="ctr">
                    <a:lnL w="19050" cap="flat" cmpd="sng" algn="ctr">
                      <a:solidFill>
                        <a:srgbClr val="2CB7BC"/>
                      </a:solidFill>
                      <a:prstDash val="solid"/>
                      <a:round/>
                      <a:headEnd type="none" w="med" len="med"/>
                      <a:tailEnd type="none" w="med" len="med"/>
                    </a:lnL>
                    <a:lnR w="19050" cap="flat" cmpd="sng" algn="ctr">
                      <a:solidFill>
                        <a:srgbClr val="2CB7BC"/>
                      </a:solidFill>
                      <a:prstDash val="solid"/>
                      <a:round/>
                      <a:headEnd type="none" w="med" len="med"/>
                      <a:tailEnd type="none" w="med" len="med"/>
                    </a:lnR>
                    <a:lnT w="19050" cap="flat" cmpd="sng" algn="ctr">
                      <a:solidFill>
                        <a:srgbClr val="2CB7BC"/>
                      </a:solidFill>
                      <a:prstDash val="solid"/>
                      <a:round/>
                      <a:headEnd type="none" w="med" len="med"/>
                      <a:tailEnd type="none" w="med" len="med"/>
                    </a:lnT>
                    <a:lnB w="19050" cap="flat" cmpd="sng" algn="ctr">
                      <a:solidFill>
                        <a:srgbClr val="2CB7BC"/>
                      </a:solidFill>
                      <a:prstDash val="solid"/>
                      <a:round/>
                      <a:headEnd type="none" w="med" len="med"/>
                      <a:tailEnd type="none" w="med" len="med"/>
                    </a:lnB>
                  </a:tcPr>
                </a:tc>
                <a:tc>
                  <a:txBody>
                    <a:bodyPr/>
                    <a:lstStyle/>
                    <a:p>
                      <a:pPr algn="ctr">
                        <a:lnSpc>
                          <a:spcPct val="107000"/>
                        </a:lnSpc>
                        <a:spcAft>
                          <a:spcPts val="0"/>
                        </a:spcAft>
                      </a:pPr>
                      <a:r>
                        <a:rPr lang="en-GB" sz="1600" dirty="0">
                          <a:solidFill>
                            <a:sysClr val="windowText" lastClr="000000"/>
                          </a:solidFill>
                          <a:effectLst/>
                          <a:latin typeface="+mn-lt"/>
                          <a:ea typeface="Calibri" panose="020F0502020204030204" pitchFamily="34" charset="0"/>
                          <a:cs typeface="Calibri" panose="020F0502020204030204" pitchFamily="34" charset="0"/>
                        </a:rPr>
                        <a:t>24</a:t>
                      </a:r>
                    </a:p>
                  </a:txBody>
                  <a:tcPr marL="68580" marR="68580" marT="0" marB="0" anchor="ctr">
                    <a:lnL w="19050" cap="flat" cmpd="sng" algn="ctr">
                      <a:solidFill>
                        <a:srgbClr val="2CB7BC"/>
                      </a:solidFill>
                      <a:prstDash val="solid"/>
                      <a:round/>
                      <a:headEnd type="none" w="med" len="med"/>
                      <a:tailEnd type="none" w="med" len="med"/>
                    </a:lnL>
                    <a:lnR w="19050" cap="flat" cmpd="sng" algn="ctr">
                      <a:solidFill>
                        <a:srgbClr val="2CB7BC"/>
                      </a:solidFill>
                      <a:prstDash val="solid"/>
                      <a:round/>
                      <a:headEnd type="none" w="med" len="med"/>
                      <a:tailEnd type="none" w="med" len="med"/>
                    </a:lnR>
                    <a:lnT w="19050" cap="flat" cmpd="sng" algn="ctr">
                      <a:solidFill>
                        <a:srgbClr val="2CB7BC"/>
                      </a:solidFill>
                      <a:prstDash val="solid"/>
                      <a:round/>
                      <a:headEnd type="none" w="med" len="med"/>
                      <a:tailEnd type="none" w="med" len="med"/>
                    </a:lnT>
                    <a:lnB w="19050" cap="flat" cmpd="sng" algn="ctr">
                      <a:solidFill>
                        <a:srgbClr val="2CB7BC"/>
                      </a:solidFill>
                      <a:prstDash val="solid"/>
                      <a:round/>
                      <a:headEnd type="none" w="med" len="med"/>
                      <a:tailEnd type="none" w="med" len="med"/>
                    </a:lnB>
                  </a:tcPr>
                </a:tc>
                <a:extLst>
                  <a:ext uri="{0D108BD9-81ED-4DB2-BD59-A6C34878D82A}">
                    <a16:rowId xmlns:a16="http://schemas.microsoft.com/office/drawing/2014/main" val="1683135158"/>
                  </a:ext>
                </a:extLst>
              </a:tr>
            </a:tbl>
          </a:graphicData>
        </a:graphic>
      </p:graphicFrame>
      <p:pic>
        <p:nvPicPr>
          <p:cNvPr id="32" name="Picture 31">
            <a:extLst>
              <a:ext uri="{FF2B5EF4-FFF2-40B4-BE49-F238E27FC236}">
                <a16:creationId xmlns:a16="http://schemas.microsoft.com/office/drawing/2014/main" id="{BAE3305F-1FC0-4B64-8AF9-6DA2616178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286"/>
          <a:stretch/>
        </p:blipFill>
        <p:spPr>
          <a:xfrm>
            <a:off x="992635" y="4060287"/>
            <a:ext cx="2192186" cy="2349223"/>
          </a:xfrm>
          <a:prstGeom prst="rect">
            <a:avLst/>
          </a:prstGeom>
        </p:spPr>
      </p:pic>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2606"/>
            <a:ext cx="2722089" cy="385043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2606"/>
            <a:ext cx="2722089" cy="385043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9241"/>
          <a:stretch/>
        </p:blipFill>
        <p:spPr>
          <a:xfrm rot="1560000">
            <a:off x="2550917" y="2831581"/>
            <a:ext cx="819250" cy="2283029"/>
          </a:xfrm>
          <a:prstGeom prst="rect">
            <a:avLst/>
          </a:prstGeom>
          <a:effectLst/>
        </p:spPr>
      </p:pic>
      <p:sp>
        <p:nvSpPr>
          <p:cNvPr id="16" name="Rectangle 15">
            <a:extLst>
              <a:ext uri="{FF2B5EF4-FFF2-40B4-BE49-F238E27FC236}">
                <a16:creationId xmlns:a16="http://schemas.microsoft.com/office/drawing/2014/main" id="{284252C2-0A99-4F8B-982C-9733BE007CD7}"/>
              </a:ext>
            </a:extLst>
          </p:cNvPr>
          <p:cNvSpPr/>
          <p:nvPr/>
        </p:nvSpPr>
        <p:spPr>
          <a:xfrm>
            <a:off x="445574" y="702863"/>
            <a:ext cx="1818655"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Long Division 4</a:t>
            </a:r>
            <a:endParaRPr lang="en-GB" sz="1600" b="1" dirty="0">
              <a:solidFill>
                <a:schemeClr val="bg1"/>
              </a:solidFill>
            </a:endParaRPr>
          </a:p>
        </p:txBody>
      </p:sp>
      <p:pic>
        <p:nvPicPr>
          <p:cNvPr id="17" name="Picture 16">
            <a:extLst>
              <a:ext uri="{FF2B5EF4-FFF2-40B4-BE49-F238E27FC236}">
                <a16:creationId xmlns:a16="http://schemas.microsoft.com/office/drawing/2014/main" id="{CBA403F6-48E4-4ED8-9C92-62EB0B0DBD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45150">
            <a:off x="960036" y="2288385"/>
            <a:ext cx="1477394" cy="2089798"/>
          </a:xfrm>
          <a:prstGeom prst="rect">
            <a:avLst/>
          </a:prstGeom>
        </p:spPr>
      </p:pic>
      <p:pic>
        <p:nvPicPr>
          <p:cNvPr id="2" name="Picture 1">
            <a:extLst>
              <a:ext uri="{FF2B5EF4-FFF2-40B4-BE49-F238E27FC236}">
                <a16:creationId xmlns:a16="http://schemas.microsoft.com/office/drawing/2014/main" id="{EA44C5A5-A01F-473B-BE2B-D3532958DECE}"/>
              </a:ext>
            </a:extLst>
          </p:cNvPr>
          <p:cNvPicPr>
            <a:picLocks noChangeAspect="1"/>
          </p:cNvPicPr>
          <p:nvPr/>
        </p:nvPicPr>
        <p:blipFill>
          <a:blip r:embed="rId7"/>
          <a:stretch>
            <a:fillRect/>
          </a:stretch>
        </p:blipFill>
        <p:spPr>
          <a:xfrm>
            <a:off x="209568" y="1819413"/>
            <a:ext cx="565132" cy="4279759"/>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 t="622" r="32362"/>
          <a:stretch/>
        </p:blipFill>
        <p:spPr>
          <a:xfrm>
            <a:off x="755525" y="1928694"/>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43689DF9-D287-432E-9F40-D237B819A1A7}" vid="{5144CDE6-24FE-4389-99E0-1DDC4C0A7B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220</TotalTime>
  <Words>806</Words>
  <Application>Microsoft Office PowerPoint</Application>
  <PresentationFormat>On-screen Show (4:3)</PresentationFormat>
  <Paragraphs>174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Tuffy</vt:lpstr>
      <vt:lpstr>Twinkl</vt:lpstr>
      <vt:lpstr>Arial</vt:lpstr>
      <vt:lpstr>Tuffy-TTF</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Tarjinder Momi</cp:lastModifiedBy>
  <cp:revision>205</cp:revision>
  <dcterms:created xsi:type="dcterms:W3CDTF">2019-09-20T10:56:20Z</dcterms:created>
  <dcterms:modified xsi:type="dcterms:W3CDTF">2019-09-20T15:58:28Z</dcterms:modified>
</cp:coreProperties>
</file>