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76" r:id="rId2"/>
    <p:sldId id="274" r:id="rId3"/>
    <p:sldId id="263" r:id="rId4"/>
    <p:sldId id="264"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283" r:id="rId19"/>
    <p:sldId id="267" r:id="rId20"/>
  </p:sldIdLst>
  <p:sldSz cx="9144000" cy="6858000" type="screen4x3"/>
  <p:notesSz cx="6858000" cy="9144000"/>
  <p:embeddedFontLst>
    <p:embeddedFont>
      <p:font typeface="Tuffy" panose="020B0603060100000000"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Sassoon Infant Rg" panose="02000503030000020003" charset="0"/>
      <p:regular r:id="rId31"/>
      <p:bold r:id="rId32"/>
    </p:embeddedFont>
    <p:embeddedFont>
      <p:font typeface="Twinkl" panose="020B0604020202020204" charset="0"/>
      <p:regular r:id="rId33"/>
      <p:bold r:id="rId34"/>
    </p:embeddedFont>
    <p:embeddedFont>
      <p:font typeface="Tuffy-TTF" panose="020B0603060100000000"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92"/>
    <a:srgbClr val="1E324F"/>
    <a:srgbClr val="3D4567"/>
    <a:srgbClr val="636974"/>
    <a:srgbClr val="EF864A"/>
    <a:srgbClr val="F08214"/>
    <a:srgbClr val="E94C14"/>
    <a:srgbClr val="EF8216"/>
    <a:srgbClr val="F0854A"/>
    <a:srgbClr val="AFD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4" d="100"/>
          <a:sy n="74" d="100"/>
        </p:scale>
        <p:origin x="1248"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148521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 id="2147483670"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10.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4.jpeg"/><Relationship Id="rId7"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0.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1C52D09-4AF4-4B12-B7B5-3D28CA8D2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63"/>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B1E3"/>
              </a:solidFill>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5 | Forces | Fabulous Forces | Lesson 1</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Fabulous Forces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63BEECE-834C-4350-B300-7B11682012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96" b="27371"/>
          <a:stretch/>
        </p:blipFill>
        <p:spPr>
          <a:xfrm>
            <a:off x="755650" y="2037328"/>
            <a:ext cx="7632700" cy="4055497"/>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 xmlns:a16="http://schemas.microsoft.com/office/drawing/2014/main" id="{AF419D33-229C-4E20-BEBB-F52FC002A91C}"/>
              </a:ext>
            </a:extLst>
          </p:cNvPr>
          <p:cNvSpPr txBox="1"/>
          <p:nvPr/>
        </p:nvSpPr>
        <p:spPr>
          <a:xfrm>
            <a:off x="595742" y="1576641"/>
            <a:ext cx="7952514" cy="369332"/>
          </a:xfrm>
          <a:prstGeom prst="rect">
            <a:avLst/>
          </a:prstGeom>
          <a:noFill/>
        </p:spPr>
        <p:txBody>
          <a:bodyPr wrap="square" rtlCol="0">
            <a:spAutoFit/>
          </a:bodyPr>
          <a:lstStyle/>
          <a:p>
            <a:pPr>
              <a:lnSpc>
                <a:spcPct val="100000"/>
              </a:lnSpc>
              <a:spcBef>
                <a:spcPct val="0"/>
              </a:spcBef>
              <a:buFontTx/>
              <a:buNone/>
            </a:pPr>
            <a:r>
              <a:rPr lang="en-GB" altLang="en-US" dirty="0"/>
              <a:t>What forces do you think might be represented by the arrows in this image? </a:t>
            </a:r>
          </a:p>
        </p:txBody>
      </p:sp>
      <p:sp>
        <p:nvSpPr>
          <p:cNvPr id="9" name="Arrow: Right 8">
            <a:extLst>
              <a:ext uri="{FF2B5EF4-FFF2-40B4-BE49-F238E27FC236}">
                <a16:creationId xmlns="" xmlns:a16="http://schemas.microsoft.com/office/drawing/2014/main" id="{54F91C0A-40E3-4208-90BD-D1C49519E191}"/>
              </a:ext>
            </a:extLst>
          </p:cNvPr>
          <p:cNvSpPr/>
          <p:nvPr/>
        </p:nvSpPr>
        <p:spPr>
          <a:xfrm>
            <a:off x="2905614" y="5278097"/>
            <a:ext cx="1469877"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 xmlns:a16="http://schemas.microsoft.com/office/drawing/2014/main" id="{2DBB3215-2A14-4C1F-983D-E3DB3E80FD24}"/>
              </a:ext>
            </a:extLst>
          </p:cNvPr>
          <p:cNvSpPr txBox="1"/>
          <p:nvPr/>
        </p:nvSpPr>
        <p:spPr>
          <a:xfrm>
            <a:off x="2473235" y="5649840"/>
            <a:ext cx="2334634" cy="369332"/>
          </a:xfrm>
          <a:prstGeom prst="rect">
            <a:avLst/>
          </a:prstGeom>
          <a:noFill/>
        </p:spPr>
        <p:txBody>
          <a:bodyPr wrap="square" rtlCol="0">
            <a:spAutoFit/>
          </a:bodyPr>
          <a:lstStyle/>
          <a:p>
            <a:pPr algn="ctr">
              <a:buFont typeface="Arial" panose="020B0604020202020204" pitchFamily="34" charset="0"/>
              <a:buNone/>
            </a:pPr>
            <a:r>
              <a:rPr lang="en-GB" altLang="en-US" b="1" dirty="0"/>
              <a:t>man’s pushing force</a:t>
            </a:r>
          </a:p>
        </p:txBody>
      </p:sp>
      <p:sp>
        <p:nvSpPr>
          <p:cNvPr id="34" name="Arrow: Right 33">
            <a:extLst>
              <a:ext uri="{FF2B5EF4-FFF2-40B4-BE49-F238E27FC236}">
                <a16:creationId xmlns="" xmlns:a16="http://schemas.microsoft.com/office/drawing/2014/main" id="{4387E890-6980-4CEB-9016-4DA36226FA2E}"/>
              </a:ext>
            </a:extLst>
          </p:cNvPr>
          <p:cNvSpPr/>
          <p:nvPr/>
        </p:nvSpPr>
        <p:spPr>
          <a:xfrm rot="10800000">
            <a:off x="5363267" y="5278096"/>
            <a:ext cx="996903"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 xmlns:a16="http://schemas.microsoft.com/office/drawing/2014/main" id="{F17D906D-B7D5-46FC-ADE6-1EDEEF75CF3F}"/>
              </a:ext>
            </a:extLst>
          </p:cNvPr>
          <p:cNvSpPr txBox="1"/>
          <p:nvPr/>
        </p:nvSpPr>
        <p:spPr>
          <a:xfrm>
            <a:off x="4872505" y="5649514"/>
            <a:ext cx="1978426" cy="369332"/>
          </a:xfrm>
          <a:prstGeom prst="rect">
            <a:avLst/>
          </a:prstGeom>
          <a:noFill/>
        </p:spPr>
        <p:txBody>
          <a:bodyPr wrap="square" rtlCol="0">
            <a:spAutoFit/>
          </a:bodyPr>
          <a:lstStyle/>
          <a:p>
            <a:pPr algn="ctr">
              <a:buFont typeface="Arial" panose="020B0604020202020204" pitchFamily="34" charset="0"/>
              <a:buNone/>
            </a:pPr>
            <a:r>
              <a:rPr lang="en-GB" altLang="en-US" b="1" dirty="0"/>
              <a:t>water resistance</a:t>
            </a:r>
          </a:p>
        </p:txBody>
      </p:sp>
    </p:spTree>
    <p:extLst>
      <p:ext uri="{BB962C8B-B14F-4D97-AF65-F5344CB8AC3E}">
        <p14:creationId xmlns:p14="http://schemas.microsoft.com/office/powerpoint/2010/main" val="42762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750"/>
                            </p:stCondLst>
                            <p:childTnLst>
                              <p:par>
                                <p:cTn id="12" presetID="22" presetClass="entr" presetSubtype="2"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p:bldP spid="34" grpId="0"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 xmlns:a16="http://schemas.microsoft.com/office/drawing/2014/main" id="{AF419D33-229C-4E20-BEBB-F52FC002A91C}"/>
              </a:ext>
            </a:extLst>
          </p:cNvPr>
          <p:cNvSpPr txBox="1"/>
          <p:nvPr/>
        </p:nvSpPr>
        <p:spPr>
          <a:xfrm>
            <a:off x="595742" y="1576641"/>
            <a:ext cx="7952514" cy="369332"/>
          </a:xfrm>
          <a:prstGeom prst="rect">
            <a:avLst/>
          </a:prstGeom>
          <a:noFill/>
        </p:spPr>
        <p:txBody>
          <a:bodyPr wrap="square" rtlCol="0">
            <a:spAutoFit/>
          </a:bodyPr>
          <a:lstStyle/>
          <a:p>
            <a:pPr>
              <a:lnSpc>
                <a:spcPct val="100000"/>
              </a:lnSpc>
              <a:spcBef>
                <a:spcPct val="0"/>
              </a:spcBef>
              <a:buFontTx/>
              <a:buNone/>
            </a:pPr>
            <a:r>
              <a:rPr lang="en-GB" altLang="en-US" dirty="0"/>
              <a:t>What forces do you think might be represented by the arrows in this image? </a:t>
            </a:r>
          </a:p>
        </p:txBody>
      </p:sp>
      <p:pic>
        <p:nvPicPr>
          <p:cNvPr id="4" name="Picture 3">
            <a:extLst>
              <a:ext uri="{FF2B5EF4-FFF2-40B4-BE49-F238E27FC236}">
                <a16:creationId xmlns="" xmlns:a16="http://schemas.microsoft.com/office/drawing/2014/main" id="{C608F1FD-4DA4-4539-8A38-BCEB6DCF42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4859"/>
          <a:stretch/>
        </p:blipFill>
        <p:spPr>
          <a:xfrm>
            <a:off x="755649" y="2037329"/>
            <a:ext cx="7632700" cy="4055496"/>
          </a:xfrm>
          <a:prstGeom prst="rect">
            <a:avLst/>
          </a:prstGeom>
        </p:spPr>
      </p:pic>
      <p:grpSp>
        <p:nvGrpSpPr>
          <p:cNvPr id="8" name="Group 7">
            <a:extLst>
              <a:ext uri="{FF2B5EF4-FFF2-40B4-BE49-F238E27FC236}">
                <a16:creationId xmlns="" xmlns:a16="http://schemas.microsoft.com/office/drawing/2014/main" id="{F442F752-F72C-4602-918A-DC133B2029C3}"/>
              </a:ext>
            </a:extLst>
          </p:cNvPr>
          <p:cNvGrpSpPr/>
          <p:nvPr/>
        </p:nvGrpSpPr>
        <p:grpSpPr>
          <a:xfrm>
            <a:off x="3971925" y="2655067"/>
            <a:ext cx="4238145" cy="2626292"/>
            <a:chOff x="3117253" y="2172664"/>
            <a:chExt cx="5016617" cy="3108695"/>
          </a:xfrm>
        </p:grpSpPr>
        <p:sp>
          <p:nvSpPr>
            <p:cNvPr id="7" name="Cloud 6">
              <a:extLst>
                <a:ext uri="{FF2B5EF4-FFF2-40B4-BE49-F238E27FC236}">
                  <a16:creationId xmlns="" xmlns:a16="http://schemas.microsoft.com/office/drawing/2014/main" id="{132B1F57-A654-4173-AE44-B1BB710F7DE6}"/>
                </a:ext>
              </a:extLst>
            </p:cNvPr>
            <p:cNvSpPr/>
            <p:nvPr/>
          </p:nvSpPr>
          <p:spPr>
            <a:xfrm>
              <a:off x="3117253" y="4899852"/>
              <a:ext cx="5016617" cy="381507"/>
            </a:xfrm>
            <a:prstGeom prst="cloud">
              <a:avLst/>
            </a:prstGeom>
            <a:solidFill>
              <a:srgbClr val="1E324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 xmlns:a16="http://schemas.microsoft.com/office/drawing/2014/main" id="{3A0913E9-7BE3-407A-A7A6-7E244C82BE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354" r="9174" b="16779"/>
            <a:stretch/>
          </p:blipFill>
          <p:spPr>
            <a:xfrm>
              <a:off x="3481430" y="2172664"/>
              <a:ext cx="4563611" cy="2981068"/>
            </a:xfrm>
            <a:prstGeom prst="rect">
              <a:avLst/>
            </a:prstGeom>
          </p:spPr>
        </p:pic>
      </p:grpSp>
      <p:sp>
        <p:nvSpPr>
          <p:cNvPr id="26" name="Arrow: Right 25">
            <a:extLst>
              <a:ext uri="{FF2B5EF4-FFF2-40B4-BE49-F238E27FC236}">
                <a16:creationId xmlns="" xmlns:a16="http://schemas.microsoft.com/office/drawing/2014/main" id="{5F7C901B-8CD4-4197-8A2F-C8732CC9A3F8}"/>
              </a:ext>
            </a:extLst>
          </p:cNvPr>
          <p:cNvSpPr/>
          <p:nvPr/>
        </p:nvSpPr>
        <p:spPr>
          <a:xfrm rot="5400000">
            <a:off x="3047916" y="2952317"/>
            <a:ext cx="1622925"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 xmlns:a16="http://schemas.microsoft.com/office/drawing/2014/main" id="{C473A88C-F33D-4C2B-A648-D5641CB181BA}"/>
              </a:ext>
            </a:extLst>
          </p:cNvPr>
          <p:cNvSpPr txBox="1"/>
          <p:nvPr/>
        </p:nvSpPr>
        <p:spPr>
          <a:xfrm>
            <a:off x="3039889" y="1973040"/>
            <a:ext cx="1638980" cy="400110"/>
          </a:xfrm>
          <a:prstGeom prst="rect">
            <a:avLst/>
          </a:prstGeom>
          <a:noFill/>
        </p:spPr>
        <p:txBody>
          <a:bodyPr wrap="square" rtlCol="0">
            <a:spAutoFit/>
          </a:bodyPr>
          <a:lstStyle/>
          <a:p>
            <a:pPr algn="ctr"/>
            <a:r>
              <a:rPr lang="en-GB" sz="2000" b="1" dirty="0"/>
              <a:t>gravity</a:t>
            </a:r>
          </a:p>
        </p:txBody>
      </p:sp>
      <p:sp>
        <p:nvSpPr>
          <p:cNvPr id="27" name="Arrow: Right 26">
            <a:extLst>
              <a:ext uri="{FF2B5EF4-FFF2-40B4-BE49-F238E27FC236}">
                <a16:creationId xmlns="" xmlns:a16="http://schemas.microsoft.com/office/drawing/2014/main" id="{30F04753-620A-4AD4-BFFD-CF034A21DFF3}"/>
              </a:ext>
            </a:extLst>
          </p:cNvPr>
          <p:cNvSpPr/>
          <p:nvPr/>
        </p:nvSpPr>
        <p:spPr>
          <a:xfrm rot="16200000">
            <a:off x="3047919" y="4641197"/>
            <a:ext cx="1622925"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 xmlns:a16="http://schemas.microsoft.com/office/drawing/2014/main" id="{5CFAD914-E4A9-441E-B129-6321844BB2B5}"/>
              </a:ext>
            </a:extLst>
          </p:cNvPr>
          <p:cNvSpPr txBox="1"/>
          <p:nvPr/>
        </p:nvSpPr>
        <p:spPr>
          <a:xfrm>
            <a:off x="3040713" y="5662112"/>
            <a:ext cx="1638980" cy="400110"/>
          </a:xfrm>
          <a:prstGeom prst="rect">
            <a:avLst/>
          </a:prstGeom>
          <a:noFill/>
        </p:spPr>
        <p:txBody>
          <a:bodyPr wrap="square" rtlCol="0">
            <a:spAutoFit/>
          </a:bodyPr>
          <a:lstStyle/>
          <a:p>
            <a:pPr algn="ctr"/>
            <a:r>
              <a:rPr lang="en-GB" sz="2000" b="1" dirty="0"/>
              <a:t>buoyancy</a:t>
            </a:r>
          </a:p>
        </p:txBody>
      </p:sp>
      <p:sp>
        <p:nvSpPr>
          <p:cNvPr id="30" name="Rectangle 29">
            <a:extLst>
              <a:ext uri="{FF2B5EF4-FFF2-40B4-BE49-F238E27FC236}">
                <a16:creationId xmlns="" xmlns:a16="http://schemas.microsoft.com/office/drawing/2014/main" id="{E666FD42-AA54-4969-8255-D94234F66CF9}"/>
              </a:ext>
            </a:extLst>
          </p:cNvPr>
          <p:cNvSpPr/>
          <p:nvPr/>
        </p:nvSpPr>
        <p:spPr>
          <a:xfrm>
            <a:off x="755650" y="2497314"/>
            <a:ext cx="2436639" cy="3110304"/>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spcBef>
                <a:spcPct val="0"/>
              </a:spcBef>
              <a:buFontTx/>
              <a:buNone/>
            </a:pPr>
            <a:r>
              <a:rPr lang="en-GB" altLang="en-US" dirty="0">
                <a:solidFill>
                  <a:schemeClr val="tx1"/>
                </a:solidFill>
              </a:rPr>
              <a:t>In this example, the boat doesn’t sink because there is a buoyant force (</a:t>
            </a:r>
            <a:r>
              <a:rPr lang="en-GB" altLang="en-US" dirty="0" err="1">
                <a:solidFill>
                  <a:schemeClr val="tx1"/>
                </a:solidFill>
              </a:rPr>
              <a:t>upthrust</a:t>
            </a:r>
            <a:r>
              <a:rPr lang="en-GB" altLang="en-US" dirty="0">
                <a:solidFill>
                  <a:schemeClr val="tx1"/>
                </a:solidFill>
              </a:rPr>
              <a:t>) created by the volume of water. It is the balance of the gravity and the buoyancy that keeps the boat floating.</a:t>
            </a:r>
          </a:p>
        </p:txBody>
      </p:sp>
    </p:spTree>
    <p:extLst>
      <p:ext uri="{BB962C8B-B14F-4D97-AF65-F5344CB8AC3E}">
        <p14:creationId xmlns:p14="http://schemas.microsoft.com/office/powerpoint/2010/main" val="413673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7" grpId="0" animBg="1"/>
      <p:bldP spid="29"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Identifying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a:extLst>
              <a:ext uri="{FF2B5EF4-FFF2-40B4-BE49-F238E27FC236}">
                <a16:creationId xmlns="" xmlns:a16="http://schemas.microsoft.com/office/drawing/2014/main" id="{643A329E-3415-435C-9581-2A6845A763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956" t="14461" r="12956" b="21975"/>
          <a:stretch/>
        </p:blipFill>
        <p:spPr>
          <a:xfrm>
            <a:off x="755650" y="1493638"/>
            <a:ext cx="7632700" cy="4599187"/>
          </a:xfrm>
          <a:prstGeom prst="rect">
            <a:avLst/>
          </a:prstGeom>
        </p:spPr>
      </p:pic>
      <p:pic>
        <p:nvPicPr>
          <p:cNvPr id="5" name="Picture 4">
            <a:extLst>
              <a:ext uri="{FF2B5EF4-FFF2-40B4-BE49-F238E27FC236}">
                <a16:creationId xmlns="" xmlns:a16="http://schemas.microsoft.com/office/drawing/2014/main" id="{F431F589-0DCA-48D6-9E86-B14682AA71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8681" y="1736040"/>
            <a:ext cx="5438956" cy="3492246"/>
          </a:xfrm>
          <a:prstGeom prst="rect">
            <a:avLst/>
          </a:prstGeom>
        </p:spPr>
      </p:pic>
      <p:pic>
        <p:nvPicPr>
          <p:cNvPr id="7" name="Picture 6">
            <a:extLst>
              <a:ext uri="{FF2B5EF4-FFF2-40B4-BE49-F238E27FC236}">
                <a16:creationId xmlns="" xmlns:a16="http://schemas.microsoft.com/office/drawing/2014/main" id="{A18C0E76-F498-41A0-91BA-F1F38366613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4456"/>
          <a:stretch/>
        </p:blipFill>
        <p:spPr>
          <a:xfrm flipH="1">
            <a:off x="5706134" y="1629174"/>
            <a:ext cx="3062177" cy="4471803"/>
          </a:xfrm>
          <a:prstGeom prst="rect">
            <a:avLst/>
          </a:prstGeom>
        </p:spPr>
      </p:pic>
      <p:sp>
        <p:nvSpPr>
          <p:cNvPr id="21" name="TextBox 20">
            <a:extLst>
              <a:ext uri="{FF2B5EF4-FFF2-40B4-BE49-F238E27FC236}">
                <a16:creationId xmlns="" xmlns:a16="http://schemas.microsoft.com/office/drawing/2014/main" id="{AEA1C2CA-16AC-4C77-A144-EA3F2D211827}"/>
              </a:ext>
            </a:extLst>
          </p:cNvPr>
          <p:cNvSpPr txBox="1"/>
          <p:nvPr/>
        </p:nvSpPr>
        <p:spPr>
          <a:xfrm>
            <a:off x="1592343" y="2008469"/>
            <a:ext cx="4071630" cy="2862322"/>
          </a:xfrm>
          <a:prstGeom prst="rect">
            <a:avLst/>
          </a:prstGeom>
          <a:noFill/>
        </p:spPr>
        <p:txBody>
          <a:bodyPr wrap="square" rtlCol="0">
            <a:spAutoFit/>
          </a:bodyPr>
          <a:lstStyle/>
          <a:p>
            <a:pPr algn="ctr">
              <a:lnSpc>
                <a:spcPct val="100000"/>
              </a:lnSpc>
              <a:buFont typeface="Arial" panose="020B0604020202020204" pitchFamily="34" charset="0"/>
              <a:buNone/>
            </a:pPr>
            <a:r>
              <a:rPr lang="en-GB" altLang="en-US" dirty="0"/>
              <a:t>You are going to play a game to identify different types of forces!</a:t>
            </a:r>
          </a:p>
          <a:p>
            <a:pPr algn="ctr">
              <a:lnSpc>
                <a:spcPct val="100000"/>
              </a:lnSpc>
              <a:buFont typeface="Arial" panose="020B0604020202020204" pitchFamily="34" charset="0"/>
              <a:buNone/>
            </a:pPr>
            <a:endParaRPr lang="en-GB" altLang="en-US" dirty="0"/>
          </a:p>
          <a:p>
            <a:pPr algn="ctr">
              <a:lnSpc>
                <a:spcPct val="100000"/>
              </a:lnSpc>
              <a:buFont typeface="Arial" panose="020B0604020202020204" pitchFamily="34" charset="0"/>
              <a:buNone/>
            </a:pPr>
            <a:r>
              <a:rPr lang="en-GB" altLang="en-US" dirty="0"/>
              <a:t>Each person has an Identifying Forces Bingo Board with pictures of different actions on.</a:t>
            </a:r>
          </a:p>
          <a:p>
            <a:pPr algn="ctr">
              <a:lnSpc>
                <a:spcPct val="100000"/>
              </a:lnSpc>
              <a:buFont typeface="Arial" panose="020B0604020202020204" pitchFamily="34" charset="0"/>
              <a:buNone/>
            </a:pPr>
            <a:endParaRPr lang="en-GB" altLang="en-US" dirty="0"/>
          </a:p>
          <a:p>
            <a:pPr algn="ctr"/>
            <a:r>
              <a:rPr lang="en-GB" altLang="en-US" dirty="0"/>
              <a:t>The actions have arrows to show the forces acting on the object pictured but some names of forces are missing.</a:t>
            </a:r>
          </a:p>
        </p:txBody>
      </p:sp>
      <p:sp>
        <p:nvSpPr>
          <p:cNvPr id="23" name="TextBox 22">
            <a:extLst>
              <a:ext uri="{FF2B5EF4-FFF2-40B4-BE49-F238E27FC236}">
                <a16:creationId xmlns="" xmlns:a16="http://schemas.microsoft.com/office/drawing/2014/main" id="{30AAB353-495B-4A83-9CC0-2694CEAC5DB2}"/>
              </a:ext>
            </a:extLst>
          </p:cNvPr>
          <p:cNvSpPr txBox="1"/>
          <p:nvPr/>
        </p:nvSpPr>
        <p:spPr>
          <a:xfrm>
            <a:off x="1347073" y="1869970"/>
            <a:ext cx="4562171" cy="3139321"/>
          </a:xfrm>
          <a:prstGeom prst="rect">
            <a:avLst/>
          </a:prstGeom>
          <a:noFill/>
        </p:spPr>
        <p:txBody>
          <a:bodyPr wrap="square" rtlCol="0">
            <a:spAutoFit/>
          </a:bodyPr>
          <a:lstStyle/>
          <a:p>
            <a:pPr algn="ctr">
              <a:lnSpc>
                <a:spcPct val="100000"/>
              </a:lnSpc>
              <a:buFont typeface="Arial" panose="020B0604020202020204" pitchFamily="34" charset="0"/>
              <a:buNone/>
            </a:pPr>
            <a:r>
              <a:rPr lang="en-GB" altLang="en-US" dirty="0"/>
              <a:t>Your teacher will choose a Force Card and say the name of a force. </a:t>
            </a:r>
          </a:p>
          <a:p>
            <a:pPr algn="ctr">
              <a:lnSpc>
                <a:spcPct val="100000"/>
              </a:lnSpc>
              <a:buFont typeface="Arial" panose="020B0604020202020204" pitchFamily="34" charset="0"/>
              <a:buNone/>
            </a:pPr>
            <a:endParaRPr lang="en-GB" altLang="en-US" dirty="0"/>
          </a:p>
          <a:p>
            <a:pPr algn="ctr">
              <a:lnSpc>
                <a:spcPct val="100000"/>
              </a:lnSpc>
              <a:buFont typeface="Arial" panose="020B0604020202020204" pitchFamily="34" charset="0"/>
              <a:buNone/>
            </a:pPr>
            <a:r>
              <a:rPr lang="en-GB" altLang="en-US" dirty="0"/>
              <a:t>If you have this force missing on one of your pictures, you can write the name of the force next to the correct arrow. You may be able to choose from more than one picture when writing the missing force.</a:t>
            </a:r>
          </a:p>
          <a:p>
            <a:pPr algn="ctr">
              <a:lnSpc>
                <a:spcPct val="100000"/>
              </a:lnSpc>
              <a:buFont typeface="Arial" panose="020B0604020202020204" pitchFamily="34" charset="0"/>
              <a:buNone/>
            </a:pPr>
            <a:endParaRPr lang="en-GB" altLang="en-US" dirty="0"/>
          </a:p>
          <a:p>
            <a:pPr algn="ctr">
              <a:lnSpc>
                <a:spcPct val="100000"/>
              </a:lnSpc>
              <a:buFont typeface="Arial" panose="020B0604020202020204" pitchFamily="34" charset="0"/>
              <a:buNone/>
            </a:pPr>
            <a:r>
              <a:rPr lang="en-GB" altLang="en-US" dirty="0"/>
              <a:t>When you have completed three pictures in a row, you should shout ‘Bingo!’.</a:t>
            </a:r>
          </a:p>
        </p:txBody>
      </p:sp>
    </p:spTree>
    <p:extLst>
      <p:ext uri="{BB962C8B-B14F-4D97-AF65-F5344CB8AC3E}">
        <p14:creationId xmlns:p14="http://schemas.microsoft.com/office/powerpoint/2010/main" val="14804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left)">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wipe(left)">
                                      <p:cBhvr>
                                        <p:cTn id="17" dur="500"/>
                                        <p:tgtEl>
                                          <p:spTgt spid="2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
                                        <p:tgtEl>
                                          <p:spTgt spid="21">
                                            <p:txEl>
                                              <p:pRg st="0" end="0"/>
                                            </p:txEl>
                                          </p:spTgt>
                                        </p:tgtEl>
                                      </p:cBhvr>
                                    </p:animEffect>
                                    <p:set>
                                      <p:cBhvr>
                                        <p:cTn id="22" dur="1" fill="hold">
                                          <p:stCondLst>
                                            <p:cond delay="499"/>
                                          </p:stCondLst>
                                        </p:cTn>
                                        <p:tgtEl>
                                          <p:spTgt spid="21">
                                            <p:txEl>
                                              <p:pRg st="0" end="0"/>
                                            </p:txEl>
                                          </p:spTgt>
                                        </p:tgtEl>
                                        <p:attrNameLst>
                                          <p:attrName>style.visibility</p:attrName>
                                        </p:attrNameLst>
                                      </p:cBhvr>
                                      <p:to>
                                        <p:strVal val="hidden"/>
                                      </p:to>
                                    </p:set>
                                  </p:childTnLst>
                                </p:cTn>
                              </p:par>
                              <p:par>
                                <p:cTn id="23" presetID="22" presetClass="exit" presetSubtype="2" fill="hold" grpId="0" nodeType="withEffect">
                                  <p:stCondLst>
                                    <p:cond delay="0"/>
                                  </p:stCondLst>
                                  <p:childTnLst>
                                    <p:animEffect transition="out" filter="wipe(right)">
                                      <p:cBhvr>
                                        <p:cTn id="24" dur="500"/>
                                        <p:tgtEl>
                                          <p:spTgt spid="21">
                                            <p:txEl>
                                              <p:pRg st="2" end="2"/>
                                            </p:txEl>
                                          </p:spTgt>
                                        </p:tgtEl>
                                      </p:cBhvr>
                                    </p:animEffect>
                                    <p:set>
                                      <p:cBhvr>
                                        <p:cTn id="25" dur="1" fill="hold">
                                          <p:stCondLst>
                                            <p:cond delay="499"/>
                                          </p:stCondLst>
                                        </p:cTn>
                                        <p:tgtEl>
                                          <p:spTgt spid="21">
                                            <p:txEl>
                                              <p:pRg st="2" end="2"/>
                                            </p:txEl>
                                          </p:spTgt>
                                        </p:tgtEl>
                                        <p:attrNameLst>
                                          <p:attrName>style.visibility</p:attrName>
                                        </p:attrNameLst>
                                      </p:cBhvr>
                                      <p:to>
                                        <p:strVal val="hidden"/>
                                      </p:to>
                                    </p:set>
                                  </p:childTnLst>
                                </p:cTn>
                              </p:par>
                              <p:par>
                                <p:cTn id="26" presetID="22" presetClass="exit" presetSubtype="2" fill="hold" grpId="0" nodeType="withEffect">
                                  <p:stCondLst>
                                    <p:cond delay="0"/>
                                  </p:stCondLst>
                                  <p:childTnLst>
                                    <p:animEffect transition="out" filter="wipe(right)">
                                      <p:cBhvr>
                                        <p:cTn id="27" dur="500"/>
                                        <p:tgtEl>
                                          <p:spTgt spid="21">
                                            <p:txEl>
                                              <p:pRg st="4" end="4"/>
                                            </p:txEl>
                                          </p:spTgt>
                                        </p:tgtEl>
                                      </p:cBhvr>
                                    </p:animEffect>
                                    <p:set>
                                      <p:cBhvr>
                                        <p:cTn id="28" dur="1" fill="hold">
                                          <p:stCondLst>
                                            <p:cond delay="499"/>
                                          </p:stCondLst>
                                        </p:cTn>
                                        <p:tgtEl>
                                          <p:spTgt spid="21">
                                            <p:txEl>
                                              <p:pRg st="4" end="4"/>
                                            </p:txEl>
                                          </p:spTgt>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animEffect transition="in" filter="wipe(left)">
                                      <p:cBhvr>
                                        <p:cTn id="37" dur="500"/>
                                        <p:tgtEl>
                                          <p:spTgt spid="2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wipe(left)">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110CBEE-2039-4A64-9F22-6B2E4F2655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4" y="1953799"/>
            <a:ext cx="5234729" cy="370072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 xmlns:a16="http://schemas.microsoft.com/office/drawing/2014/main" id="{8B071688-95B6-41FF-9860-3EB9ADBF2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68" y="1953799"/>
            <a:ext cx="5234729" cy="3700720"/>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 xmlns:a16="http://schemas.microsoft.com/office/drawing/2014/main" id="{25E6FB04-E097-4C18-84C4-57687E6B8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9053" y="1953799"/>
            <a:ext cx="5234729" cy="3700720"/>
          </a:xfrm>
          <a:prstGeom prst="rect">
            <a:avLst/>
          </a:prstGeom>
          <a:effectLst>
            <a:outerShdw blurRad="63500" sx="102000" sy="102000" algn="ctr" rotWithShape="0">
              <a:prstClr val="black">
                <a:alpha val="40000"/>
              </a:prstClr>
            </a:outerShdw>
          </a:effectLst>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Identifying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 xmlns:a16="http://schemas.microsoft.com/office/drawing/2014/main" id="{85DD666D-C014-4171-9906-687F4E0BE8CA}"/>
              </a:ext>
            </a:extLst>
          </p:cNvPr>
          <p:cNvSpPr/>
          <p:nvPr/>
        </p:nvSpPr>
        <p:spPr>
          <a:xfrm>
            <a:off x="444381" y="5076921"/>
            <a:ext cx="2382709" cy="1015904"/>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buFont typeface="Arial" panose="020B0604020202020204" pitchFamily="34" charset="0"/>
              <a:buNone/>
            </a:pPr>
            <a:r>
              <a:rPr lang="en-GB" altLang="en-US" dirty="0">
                <a:solidFill>
                  <a:schemeClr val="tx1"/>
                </a:solidFill>
              </a:rPr>
              <a:t>Which forces did you identify in the game? </a:t>
            </a:r>
            <a:endParaRPr lang="en-GB" altLang="en-US" dirty="0">
              <a:solidFill>
                <a:srgbClr val="FF0000"/>
              </a:solidFill>
            </a:endParaRPr>
          </a:p>
        </p:txBody>
      </p:sp>
    </p:spTree>
    <p:extLst>
      <p:ext uri="{BB962C8B-B14F-4D97-AF65-F5344CB8AC3E}">
        <p14:creationId xmlns:p14="http://schemas.microsoft.com/office/powerpoint/2010/main" val="269376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Talk about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 xmlns:a16="http://schemas.microsoft.com/office/drawing/2014/main" id="{85DD666D-C014-4171-9906-687F4E0BE8CA}"/>
              </a:ext>
            </a:extLst>
          </p:cNvPr>
          <p:cNvSpPr/>
          <p:nvPr/>
        </p:nvSpPr>
        <p:spPr>
          <a:xfrm>
            <a:off x="444380" y="3196725"/>
            <a:ext cx="2743437" cy="2063172"/>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spcBef>
                <a:spcPct val="0"/>
              </a:spcBef>
              <a:buFontTx/>
              <a:buNone/>
            </a:pPr>
            <a:r>
              <a:rPr lang="en-GB" altLang="en-US" dirty="0">
                <a:solidFill>
                  <a:schemeClr val="tx1"/>
                </a:solidFill>
                <a:latin typeface="Twinkl" pitchFamily="2" charset="0"/>
              </a:rPr>
              <a:t>With your partner, read the story on the Talk about Forces Activity Sheet. Highlight or underline examples of forces in the story.</a:t>
            </a:r>
          </a:p>
        </p:txBody>
      </p:sp>
      <p:pic>
        <p:nvPicPr>
          <p:cNvPr id="3" name="Picture 2">
            <a:extLst>
              <a:ext uri="{FF2B5EF4-FFF2-40B4-BE49-F238E27FC236}">
                <a16:creationId xmlns="" xmlns:a16="http://schemas.microsoft.com/office/drawing/2014/main" id="{2F583B1A-FBEB-4D51-9B60-79F6A22316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0154" y="1543973"/>
            <a:ext cx="3677199" cy="5201459"/>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 xmlns:a16="http://schemas.microsoft.com/office/drawing/2014/main" id="{FFDBE4A0-D4BF-4162-920B-89382549001B}"/>
              </a:ext>
            </a:extLst>
          </p:cNvPr>
          <p:cNvSpPr/>
          <p:nvPr/>
        </p:nvSpPr>
        <p:spPr>
          <a:xfrm>
            <a:off x="444380" y="3196725"/>
            <a:ext cx="2743437" cy="2063172"/>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latin typeface="Twinkl" pitchFamily="2" charset="0"/>
              </a:rPr>
              <a:t>In the second column, briefly explain the forces that are being applied in each example. </a:t>
            </a:r>
          </a:p>
        </p:txBody>
      </p:sp>
      <p:pic>
        <p:nvPicPr>
          <p:cNvPr id="5" name="Picture 4">
            <a:extLst>
              <a:ext uri="{FF2B5EF4-FFF2-40B4-BE49-F238E27FC236}">
                <a16:creationId xmlns="" xmlns:a16="http://schemas.microsoft.com/office/drawing/2014/main" id="{DAC577DE-A7BD-4D8A-84FC-9436DDE5BA7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5558" b="8517"/>
          <a:stretch/>
        </p:blipFill>
        <p:spPr>
          <a:xfrm>
            <a:off x="5525299" y="3429001"/>
            <a:ext cx="3618701" cy="3429000"/>
          </a:xfrm>
          <a:prstGeom prst="rect">
            <a:avLst/>
          </a:prstGeom>
        </p:spPr>
      </p:pic>
    </p:spTree>
    <p:extLst>
      <p:ext uri="{BB962C8B-B14F-4D97-AF65-F5344CB8AC3E}">
        <p14:creationId xmlns:p14="http://schemas.microsoft.com/office/powerpoint/2010/main" val="13734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2"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350" fill="hold"/>
                                        <p:tgtEl>
                                          <p:spTgt spid="5"/>
                                        </p:tgtEl>
                                        <p:attrNameLst>
                                          <p:attrName>ppt_x</p:attrName>
                                        </p:attrNameLst>
                                      </p:cBhvr>
                                      <p:tavLst>
                                        <p:tav tm="0">
                                          <p:val>
                                            <p:strVal val="1+#ppt_w/2"/>
                                          </p:val>
                                        </p:tav>
                                        <p:tav tm="100000">
                                          <p:val>
                                            <p:strVal val="#ppt_x"/>
                                          </p:val>
                                        </p:tav>
                                      </p:tavLst>
                                    </p:anim>
                                    <p:anim calcmode="lin" valueType="num">
                                      <p:cBhvr additive="base">
                                        <p:cTn id="11" dur="35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6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1" nodeType="clickEffect">
                                  <p:stCondLst>
                                    <p:cond delay="0"/>
                                  </p:stCondLst>
                                  <p:childTnLst>
                                    <p:animEffect transition="out" filter="wipe(righ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1ACA3EA-6E27-48CB-8CD2-693DF42101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297"/>
          <a:stretch/>
        </p:blipFill>
        <p:spPr>
          <a:xfrm>
            <a:off x="755650" y="1629175"/>
            <a:ext cx="7632700" cy="4463650"/>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Talk about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 xmlns:a16="http://schemas.microsoft.com/office/drawing/2014/main" id="{85DD666D-C014-4171-9906-687F4E0BE8CA}"/>
              </a:ext>
            </a:extLst>
          </p:cNvPr>
          <p:cNvSpPr/>
          <p:nvPr/>
        </p:nvSpPr>
        <p:spPr>
          <a:xfrm>
            <a:off x="755650" y="3548425"/>
            <a:ext cx="2699931" cy="1416980"/>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lnSpc>
                <a:spcPct val="100000"/>
              </a:lnSpc>
              <a:spcBef>
                <a:spcPct val="0"/>
              </a:spcBef>
              <a:buFontTx/>
              <a:buNone/>
            </a:pPr>
            <a:r>
              <a:rPr lang="en-GB" altLang="en-US" dirty="0">
                <a:solidFill>
                  <a:schemeClr val="tx1"/>
                </a:solidFill>
                <a:latin typeface="Twinkl" pitchFamily="2" charset="0"/>
              </a:rPr>
              <a:t>Can you explain how some of the forces that you found were acting on the objects? </a:t>
            </a:r>
            <a:endParaRPr lang="en-GB" altLang="en-US" dirty="0">
              <a:solidFill>
                <a:srgbClr val="FF0000"/>
              </a:solidFill>
              <a:latin typeface="Twinkl" pitchFamily="2" charset="0"/>
            </a:endParaRPr>
          </a:p>
        </p:txBody>
      </p:sp>
      <p:pic>
        <p:nvPicPr>
          <p:cNvPr id="9" name="Picture 8">
            <a:extLst>
              <a:ext uri="{FF2B5EF4-FFF2-40B4-BE49-F238E27FC236}">
                <a16:creationId xmlns="" xmlns:a16="http://schemas.microsoft.com/office/drawing/2014/main" id="{46B69966-37C6-4A53-BAB1-F2849845359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3918"/>
          <a:stretch/>
        </p:blipFill>
        <p:spPr>
          <a:xfrm>
            <a:off x="4214567" y="2679032"/>
            <a:ext cx="4013023" cy="3413793"/>
          </a:xfrm>
          <a:prstGeom prst="rect">
            <a:avLst/>
          </a:prstGeom>
        </p:spPr>
      </p:pic>
      <p:pic>
        <p:nvPicPr>
          <p:cNvPr id="7" name="Picture 6">
            <a:extLst>
              <a:ext uri="{FF2B5EF4-FFF2-40B4-BE49-F238E27FC236}">
                <a16:creationId xmlns="" xmlns:a16="http://schemas.microsoft.com/office/drawing/2014/main" id="{490A7A97-1CEC-49BB-B150-E8F066BC4E6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36373"/>
          <a:stretch/>
        </p:blipFill>
        <p:spPr>
          <a:xfrm>
            <a:off x="6454782" y="1598103"/>
            <a:ext cx="1789597" cy="4494722"/>
          </a:xfrm>
          <a:prstGeom prst="rect">
            <a:avLst/>
          </a:prstGeom>
        </p:spPr>
      </p:pic>
      <p:pic>
        <p:nvPicPr>
          <p:cNvPr id="11" name="Picture 10">
            <a:extLst>
              <a:ext uri="{FF2B5EF4-FFF2-40B4-BE49-F238E27FC236}">
                <a16:creationId xmlns="" xmlns:a16="http://schemas.microsoft.com/office/drawing/2014/main" id="{7C4DA3E7-593B-4BC9-83A9-6388BB61DAE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5657"/>
          <a:stretch/>
        </p:blipFill>
        <p:spPr>
          <a:xfrm>
            <a:off x="3653174" y="4093535"/>
            <a:ext cx="2144300" cy="1999290"/>
          </a:xfrm>
          <a:prstGeom prst="rect">
            <a:avLst/>
          </a:prstGeom>
        </p:spPr>
      </p:pic>
    </p:spTree>
    <p:extLst>
      <p:ext uri="{BB962C8B-B14F-4D97-AF65-F5344CB8AC3E}">
        <p14:creationId xmlns:p14="http://schemas.microsoft.com/office/powerpoint/2010/main" val="29625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Forces in Action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a:extLst>
              <a:ext uri="{FF2B5EF4-FFF2-40B4-BE49-F238E27FC236}">
                <a16:creationId xmlns="" xmlns:a16="http://schemas.microsoft.com/office/drawing/2014/main" id="{C62210AF-EF0A-4ADC-A40D-48A2F7B1A29A}"/>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Complete the </a:t>
            </a:r>
            <a:r>
              <a:rPr lang="en-GB" altLang="en-US" b="1" dirty="0">
                <a:solidFill>
                  <a:schemeClr val="tx1"/>
                </a:solidFill>
              </a:rPr>
              <a:t>Forces in Action Activity Sheet</a:t>
            </a:r>
            <a:r>
              <a:rPr lang="en-GB" altLang="en-US" dirty="0">
                <a:solidFill>
                  <a:schemeClr val="tx1"/>
                </a:solidFill>
              </a:rPr>
              <a:t>. For each picture, name the forces acting on the objects and draw an arrow for each force to show the direction it is acting in. Then, draw your own examples of forces acting on objects, drawing arrows and labelling     the forces.</a:t>
            </a:r>
          </a:p>
        </p:txBody>
      </p:sp>
      <p:grpSp>
        <p:nvGrpSpPr>
          <p:cNvPr id="4" name="Group 3">
            <a:extLst>
              <a:ext uri="{FF2B5EF4-FFF2-40B4-BE49-F238E27FC236}">
                <a16:creationId xmlns="" xmlns:a16="http://schemas.microsoft.com/office/drawing/2014/main" id="{884BF1F7-4954-48DB-AE80-A4B0D9013C15}"/>
              </a:ext>
            </a:extLst>
          </p:cNvPr>
          <p:cNvGrpSpPr/>
          <p:nvPr/>
        </p:nvGrpSpPr>
        <p:grpSpPr>
          <a:xfrm>
            <a:off x="3708875" y="1589518"/>
            <a:ext cx="4679474" cy="4503308"/>
            <a:chOff x="3708875" y="1589518"/>
            <a:chExt cx="4679474" cy="4503308"/>
          </a:xfrm>
        </p:grpSpPr>
        <p:sp>
          <p:nvSpPr>
            <p:cNvPr id="2" name="Rectangle 1">
              <a:extLst>
                <a:ext uri="{FF2B5EF4-FFF2-40B4-BE49-F238E27FC236}">
                  <a16:creationId xmlns="" xmlns:a16="http://schemas.microsoft.com/office/drawing/2014/main" id="{6EE90515-D2BC-4CCA-965F-723292944DA7}"/>
                </a:ext>
              </a:extLst>
            </p:cNvPr>
            <p:cNvSpPr/>
            <p:nvPr/>
          </p:nvSpPr>
          <p:spPr>
            <a:xfrm>
              <a:off x="3708875" y="1589518"/>
              <a:ext cx="4679474" cy="4503307"/>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 xmlns:a16="http://schemas.microsoft.com/office/drawing/2014/main" id="{9FF8FBAF-B5EB-447F-A5FA-06BD606421DD}"/>
                </a:ext>
              </a:extLst>
            </p:cNvPr>
            <p:cNvPicPr>
              <a:picLocks noChangeAspect="1"/>
            </p:cNvPicPr>
            <p:nvPr/>
          </p:nvPicPr>
          <p:blipFill rotWithShape="1">
            <a:blip r:embed="rId9"/>
            <a:srcRect b="27849"/>
            <a:stretch/>
          </p:blipFill>
          <p:spPr>
            <a:xfrm>
              <a:off x="3863006" y="1672128"/>
              <a:ext cx="4371211" cy="4420698"/>
            </a:xfrm>
            <a:prstGeom prst="rect">
              <a:avLst/>
            </a:prstGeom>
          </p:spPr>
        </p:pic>
      </p:grpSp>
    </p:spTree>
    <p:extLst>
      <p:ext uri="{BB962C8B-B14F-4D97-AF65-F5344CB8AC3E}">
        <p14:creationId xmlns:p14="http://schemas.microsoft.com/office/powerpoint/2010/main" val="352764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Forces Examples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a:extLst>
              <a:ext uri="{FF2B5EF4-FFF2-40B4-BE49-F238E27FC236}">
                <a16:creationId xmlns="" xmlns:a16="http://schemas.microsoft.com/office/drawing/2014/main" id="{C62210AF-EF0A-4ADC-A40D-48A2F7B1A29A}"/>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Share your own examples of forces acting on objects with a partner.</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Can you identify some different kinds of forces and talk about how these forces act on objects?</a:t>
            </a:r>
          </a:p>
        </p:txBody>
      </p:sp>
      <p:grpSp>
        <p:nvGrpSpPr>
          <p:cNvPr id="5" name="Group 4">
            <a:extLst>
              <a:ext uri="{FF2B5EF4-FFF2-40B4-BE49-F238E27FC236}">
                <a16:creationId xmlns="" xmlns:a16="http://schemas.microsoft.com/office/drawing/2014/main" id="{27C72A69-C103-4F38-977A-426829A1E0A6}"/>
              </a:ext>
            </a:extLst>
          </p:cNvPr>
          <p:cNvGrpSpPr/>
          <p:nvPr/>
        </p:nvGrpSpPr>
        <p:grpSpPr>
          <a:xfrm>
            <a:off x="3708875" y="1589518"/>
            <a:ext cx="4679474" cy="4503307"/>
            <a:chOff x="3708875" y="1589518"/>
            <a:chExt cx="4679474" cy="4503307"/>
          </a:xfrm>
        </p:grpSpPr>
        <p:sp>
          <p:nvSpPr>
            <p:cNvPr id="2" name="Rectangle 1">
              <a:extLst>
                <a:ext uri="{FF2B5EF4-FFF2-40B4-BE49-F238E27FC236}">
                  <a16:creationId xmlns="" xmlns:a16="http://schemas.microsoft.com/office/drawing/2014/main" id="{6EE90515-D2BC-4CCA-965F-723292944DA7}"/>
                </a:ext>
              </a:extLst>
            </p:cNvPr>
            <p:cNvSpPr/>
            <p:nvPr/>
          </p:nvSpPr>
          <p:spPr>
            <a:xfrm>
              <a:off x="3708875" y="1589518"/>
              <a:ext cx="4679474" cy="4503307"/>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 xmlns:a16="http://schemas.microsoft.com/office/drawing/2014/main" id="{37C21BF2-B6A1-4E07-885D-E69708AD4664}"/>
                </a:ext>
              </a:extLst>
            </p:cNvPr>
            <p:cNvPicPr>
              <a:picLocks noChangeAspect="1"/>
            </p:cNvPicPr>
            <p:nvPr/>
          </p:nvPicPr>
          <p:blipFill rotWithShape="1">
            <a:blip r:embed="rId9"/>
            <a:srcRect t="7339"/>
            <a:stretch/>
          </p:blipFill>
          <p:spPr>
            <a:xfrm>
              <a:off x="3859958" y="1589518"/>
              <a:ext cx="4377307" cy="4378055"/>
            </a:xfrm>
            <a:prstGeom prst="rect">
              <a:avLst/>
            </a:prstGeom>
          </p:spPr>
        </p:pic>
      </p:grpSp>
    </p:spTree>
    <p:extLst>
      <p:ext uri="{BB962C8B-B14F-4D97-AF65-F5344CB8AC3E}">
        <p14:creationId xmlns:p14="http://schemas.microsoft.com/office/powerpoint/2010/main" val="10742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Aim</a:t>
            </a:r>
          </a:p>
        </p:txBody>
      </p:sp>
      <p:sp>
        <p:nvSpPr>
          <p:cNvPr id="13" name="Content Placeholder 15">
            <a:extLst>
              <a:ext uri="{FF2B5EF4-FFF2-40B4-BE49-F238E27FC236}">
                <a16:creationId xmlns="" xmlns:a16="http://schemas.microsoft.com/office/drawing/2014/main" id="{F331F062-41EB-4F98-B964-A2DAF0DAE6EA}"/>
              </a:ext>
            </a:extLst>
          </p:cNvPr>
          <p:cNvSpPr>
            <a:spLocks noGrp="1"/>
          </p:cNvSpPr>
          <p:nvPr>
            <p:ph idx="1"/>
          </p:nvPr>
        </p:nvSpPr>
        <p:spPr>
          <a:xfrm>
            <a:off x="628650" y="1127760"/>
            <a:ext cx="7886700" cy="1409700"/>
          </a:xfrm>
        </p:spPr>
        <p:txBody>
          <a:bodyPr>
            <a:normAutofit/>
          </a:bodyPr>
          <a:lstStyle/>
          <a:p>
            <a:r>
              <a:rPr lang="en-GB" altLang="en-US" dirty="0"/>
              <a:t>To identify forces acting on objects.</a:t>
            </a:r>
            <a:endParaRPr lang="en-GB" dirty="0"/>
          </a:p>
        </p:txBody>
      </p:sp>
      <p:sp>
        <p:nvSpPr>
          <p:cNvPr id="14" name="Content Placeholder 15">
            <a:extLst>
              <a:ext uri="{FF2B5EF4-FFF2-40B4-BE49-F238E27FC236}">
                <a16:creationId xmlns="" xmlns:a16="http://schemas.microsoft.com/office/drawing/2014/main" id="{5745A54B-A1F4-45B7-9406-40EECAD27C99}"/>
              </a:ext>
            </a:extLst>
          </p:cNvPr>
          <p:cNvSpPr txBox="1">
            <a:spLocks/>
          </p:cNvSpPr>
          <p:nvPr/>
        </p:nvSpPr>
        <p:spPr>
          <a:xfrm>
            <a:off x="628648" y="3429000"/>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Twinkl" pitchFamily="2" charset="0"/>
              </a:rPr>
              <a:t>I can identify forces as pushes and pulls.</a:t>
            </a:r>
          </a:p>
          <a:p>
            <a:r>
              <a:rPr lang="en-GB" altLang="en-US" dirty="0">
                <a:latin typeface="Twinkl" pitchFamily="2" charset="0"/>
              </a:rPr>
              <a:t>I can identify and explain the different forces acting on objects.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altLang="en-US" dirty="0"/>
              <a:t>To identify forces acting on objects.</a:t>
            </a:r>
            <a:endParaRPr lang="en-GB" dirty="0">
              <a:latin typeface="Twinkl" pitchFamily="50" charset="0"/>
            </a:endParaRP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Twinkl" pitchFamily="2" charset="0"/>
              </a:rPr>
              <a:t>I can identify forces as pushes and pulls.</a:t>
            </a:r>
          </a:p>
          <a:p>
            <a:r>
              <a:rPr lang="en-GB" altLang="en-US" dirty="0">
                <a:latin typeface="Twinkl" pitchFamily="2" charset="0"/>
              </a:rPr>
              <a:t>I can identify and explain the different forces acting on objects.</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 xmlns:a16="http://schemas.microsoft.com/office/drawing/2014/main" id="{AF419D33-229C-4E20-BEBB-F52FC002A91C}"/>
              </a:ext>
            </a:extLst>
          </p:cNvPr>
          <p:cNvSpPr txBox="1"/>
          <p:nvPr/>
        </p:nvSpPr>
        <p:spPr>
          <a:xfrm>
            <a:off x="755650" y="1577130"/>
            <a:ext cx="7632700" cy="1200329"/>
          </a:xfrm>
          <a:prstGeom prst="rect">
            <a:avLst/>
          </a:prstGeom>
          <a:noFill/>
        </p:spPr>
        <p:txBody>
          <a:bodyPr wrap="square" rtlCol="0">
            <a:spAutoFit/>
          </a:bodyPr>
          <a:lstStyle/>
          <a:p>
            <a:pPr>
              <a:buFont typeface="Arial" panose="020B0604020202020204" pitchFamily="34" charset="0"/>
              <a:buNone/>
            </a:pPr>
            <a:r>
              <a:rPr lang="en-GB" altLang="en-US" dirty="0"/>
              <a:t>Forces are often referred to as </a:t>
            </a:r>
            <a:r>
              <a:rPr lang="en-GB" altLang="en-US" b="1" dirty="0"/>
              <a:t>pushes</a:t>
            </a:r>
            <a:r>
              <a:rPr lang="en-GB" altLang="en-US" dirty="0"/>
              <a:t> and </a:t>
            </a:r>
            <a:r>
              <a:rPr lang="en-GB" altLang="en-US" b="1" dirty="0"/>
              <a:t>pulls</a:t>
            </a:r>
            <a:r>
              <a:rPr lang="en-GB" altLang="en-US" dirty="0"/>
              <a:t>.</a:t>
            </a:r>
          </a:p>
          <a:p>
            <a:pPr>
              <a:buFont typeface="Arial" panose="020B0604020202020204" pitchFamily="34" charset="0"/>
              <a:buNone/>
            </a:pPr>
            <a:endParaRPr lang="en-GB" altLang="en-US" dirty="0"/>
          </a:p>
          <a:p>
            <a:pPr>
              <a:buFont typeface="Arial" panose="020B0604020202020204" pitchFamily="34" charset="0"/>
              <a:buNone/>
            </a:pPr>
            <a:r>
              <a:rPr lang="en-GB" altLang="en-US" dirty="0"/>
              <a:t>Look at the pictures below and talk to your partner about whether each picture shows an example of a pushing or pulling force.</a:t>
            </a:r>
          </a:p>
        </p:txBody>
      </p:sp>
      <p:grpSp>
        <p:nvGrpSpPr>
          <p:cNvPr id="40" name="Group 39">
            <a:extLst>
              <a:ext uri="{FF2B5EF4-FFF2-40B4-BE49-F238E27FC236}">
                <a16:creationId xmlns="" xmlns:a16="http://schemas.microsoft.com/office/drawing/2014/main" id="{FD732B2A-1403-4677-8075-8EB60E5EB378}"/>
              </a:ext>
            </a:extLst>
          </p:cNvPr>
          <p:cNvGrpSpPr/>
          <p:nvPr/>
        </p:nvGrpSpPr>
        <p:grpSpPr>
          <a:xfrm>
            <a:off x="604007" y="2975744"/>
            <a:ext cx="1946246" cy="3271706"/>
            <a:chOff x="604007" y="2975744"/>
            <a:chExt cx="1946246" cy="3271706"/>
          </a:xfrm>
        </p:grpSpPr>
        <p:sp>
          <p:nvSpPr>
            <p:cNvPr id="4" name="Rectangle 3">
              <a:extLst>
                <a:ext uri="{FF2B5EF4-FFF2-40B4-BE49-F238E27FC236}">
                  <a16:creationId xmlns="" xmlns:a16="http://schemas.microsoft.com/office/drawing/2014/main" id="{01DDE722-035D-4B9F-8FF4-1D0670AC56AA}"/>
                </a:ext>
              </a:extLst>
            </p:cNvPr>
            <p:cNvSpPr/>
            <p:nvPr/>
          </p:nvSpPr>
          <p:spPr>
            <a:xfrm>
              <a:off x="604007" y="2975744"/>
              <a:ext cx="1946246" cy="3271706"/>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 xmlns:a16="http://schemas.microsoft.com/office/drawing/2014/main" id="{3EA48AC7-9E15-48A2-BBA2-1D08532250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4671"/>
            <a:stretch/>
          </p:blipFill>
          <p:spPr>
            <a:xfrm>
              <a:off x="628778" y="3405429"/>
              <a:ext cx="1921475" cy="2842021"/>
            </a:xfrm>
            <a:prstGeom prst="rect">
              <a:avLst/>
            </a:prstGeom>
          </p:spPr>
        </p:pic>
        <p:pic>
          <p:nvPicPr>
            <p:cNvPr id="13" name="Picture 12">
              <a:extLst>
                <a:ext uri="{FF2B5EF4-FFF2-40B4-BE49-F238E27FC236}">
                  <a16:creationId xmlns="" xmlns:a16="http://schemas.microsoft.com/office/drawing/2014/main" id="{66240A88-7692-4AF0-B899-8503A010F1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01" y="4049784"/>
              <a:ext cx="262156" cy="262156"/>
            </a:xfrm>
            <a:prstGeom prst="rect">
              <a:avLst/>
            </a:prstGeom>
          </p:spPr>
        </p:pic>
      </p:grpSp>
      <p:grpSp>
        <p:nvGrpSpPr>
          <p:cNvPr id="41" name="Group 40">
            <a:extLst>
              <a:ext uri="{FF2B5EF4-FFF2-40B4-BE49-F238E27FC236}">
                <a16:creationId xmlns="" xmlns:a16="http://schemas.microsoft.com/office/drawing/2014/main" id="{71943A91-C0ED-498C-AA60-B4BAD43156CD}"/>
              </a:ext>
            </a:extLst>
          </p:cNvPr>
          <p:cNvGrpSpPr/>
          <p:nvPr/>
        </p:nvGrpSpPr>
        <p:grpSpPr>
          <a:xfrm>
            <a:off x="2600719" y="2975744"/>
            <a:ext cx="1946246" cy="3271706"/>
            <a:chOff x="2600719" y="2975744"/>
            <a:chExt cx="1946246" cy="3271706"/>
          </a:xfrm>
        </p:grpSpPr>
        <p:sp>
          <p:nvSpPr>
            <p:cNvPr id="31" name="Rectangle 30">
              <a:extLst>
                <a:ext uri="{FF2B5EF4-FFF2-40B4-BE49-F238E27FC236}">
                  <a16:creationId xmlns="" xmlns:a16="http://schemas.microsoft.com/office/drawing/2014/main" id="{C13D104B-AE6B-42B8-8E91-CCBE3A6320A0}"/>
                </a:ext>
              </a:extLst>
            </p:cNvPr>
            <p:cNvSpPr/>
            <p:nvPr/>
          </p:nvSpPr>
          <p:spPr>
            <a:xfrm>
              <a:off x="2600719" y="2975744"/>
              <a:ext cx="1946246" cy="3271706"/>
            </a:xfrm>
            <a:prstGeom prst="rect">
              <a:avLst/>
            </a:prstGeom>
            <a:solidFill>
              <a:srgbClr val="F08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 xmlns:a16="http://schemas.microsoft.com/office/drawing/2014/main" id="{A59089AF-881D-417F-9AF2-975680265EF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4525"/>
            <a:stretch/>
          </p:blipFill>
          <p:spPr>
            <a:xfrm>
              <a:off x="2708384" y="3087149"/>
              <a:ext cx="1838186" cy="3160301"/>
            </a:xfrm>
            <a:prstGeom prst="rect">
              <a:avLst/>
            </a:prstGeom>
          </p:spPr>
        </p:pic>
      </p:grpSp>
      <p:grpSp>
        <p:nvGrpSpPr>
          <p:cNvPr id="42" name="Group 41">
            <a:extLst>
              <a:ext uri="{FF2B5EF4-FFF2-40B4-BE49-F238E27FC236}">
                <a16:creationId xmlns="" xmlns:a16="http://schemas.microsoft.com/office/drawing/2014/main" id="{82301C72-5A7D-4B3E-8D86-19FB2469D244}"/>
              </a:ext>
            </a:extLst>
          </p:cNvPr>
          <p:cNvGrpSpPr/>
          <p:nvPr/>
        </p:nvGrpSpPr>
        <p:grpSpPr>
          <a:xfrm>
            <a:off x="4597431" y="2975744"/>
            <a:ext cx="1946247" cy="3271706"/>
            <a:chOff x="4597431" y="2975744"/>
            <a:chExt cx="1946247" cy="3271706"/>
          </a:xfrm>
        </p:grpSpPr>
        <p:sp>
          <p:nvSpPr>
            <p:cNvPr id="33" name="Rectangle 32">
              <a:extLst>
                <a:ext uri="{FF2B5EF4-FFF2-40B4-BE49-F238E27FC236}">
                  <a16:creationId xmlns="" xmlns:a16="http://schemas.microsoft.com/office/drawing/2014/main" id="{893BD6E7-469F-4AD0-8BA7-50FC5CAF5882}"/>
                </a:ext>
              </a:extLst>
            </p:cNvPr>
            <p:cNvSpPr/>
            <p:nvPr/>
          </p:nvSpPr>
          <p:spPr>
            <a:xfrm>
              <a:off x="4597431" y="2975744"/>
              <a:ext cx="1946246" cy="3271706"/>
            </a:xfrm>
            <a:prstGeom prst="rect">
              <a:avLst/>
            </a:prstGeom>
            <a:solidFill>
              <a:srgbClr val="EF8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 xmlns:a16="http://schemas.microsoft.com/office/drawing/2014/main" id="{4DA79C58-F1CE-48E0-96C9-717CD50656C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3735" b="9869"/>
            <a:stretch/>
          </p:blipFill>
          <p:spPr>
            <a:xfrm>
              <a:off x="4654236" y="3084801"/>
              <a:ext cx="1889442" cy="3162649"/>
            </a:xfrm>
            <a:prstGeom prst="rect">
              <a:avLst/>
            </a:prstGeom>
          </p:spPr>
        </p:pic>
      </p:grpSp>
      <p:grpSp>
        <p:nvGrpSpPr>
          <p:cNvPr id="43" name="Group 42">
            <a:extLst>
              <a:ext uri="{FF2B5EF4-FFF2-40B4-BE49-F238E27FC236}">
                <a16:creationId xmlns="" xmlns:a16="http://schemas.microsoft.com/office/drawing/2014/main" id="{BC4E2431-917F-4FC5-ADB8-30931F119665}"/>
              </a:ext>
            </a:extLst>
          </p:cNvPr>
          <p:cNvGrpSpPr/>
          <p:nvPr/>
        </p:nvGrpSpPr>
        <p:grpSpPr>
          <a:xfrm>
            <a:off x="6594142" y="2975744"/>
            <a:ext cx="1946247" cy="3271706"/>
            <a:chOff x="6594142" y="2975744"/>
            <a:chExt cx="1946247" cy="3271706"/>
          </a:xfrm>
        </p:grpSpPr>
        <p:sp>
          <p:nvSpPr>
            <p:cNvPr id="35" name="Rectangle 34">
              <a:extLst>
                <a:ext uri="{FF2B5EF4-FFF2-40B4-BE49-F238E27FC236}">
                  <a16:creationId xmlns="" xmlns:a16="http://schemas.microsoft.com/office/drawing/2014/main" id="{179D74FD-1E5F-4AB7-95FC-7A2C3041DC26}"/>
                </a:ext>
              </a:extLst>
            </p:cNvPr>
            <p:cNvSpPr/>
            <p:nvPr/>
          </p:nvSpPr>
          <p:spPr>
            <a:xfrm>
              <a:off x="6594143" y="2975744"/>
              <a:ext cx="1946246" cy="3271706"/>
            </a:xfrm>
            <a:prstGeom prst="rect">
              <a:avLst/>
            </a:prstGeom>
            <a:solidFill>
              <a:srgbClr val="E94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 xmlns:a16="http://schemas.microsoft.com/office/drawing/2014/main" id="{20CA6171-2DCA-414A-A5DE-0DEEE6F7650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126" r="16552"/>
            <a:stretch/>
          </p:blipFill>
          <p:spPr>
            <a:xfrm>
              <a:off x="6594142" y="3743941"/>
              <a:ext cx="1945851" cy="2302745"/>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750"/>
                                        <p:tgtEl>
                                          <p:spTgt spid="40"/>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50"/>
                                        <p:tgtEl>
                                          <p:spTgt spid="42"/>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Forces affect the movement or shape of an object. They can make an object start to move, stop moving, move faster or move more slowly. They could also make an object change its shape or cause a moving object to change direction.</a:t>
            </a:r>
          </a:p>
        </p:txBody>
      </p:sp>
      <p:pic>
        <p:nvPicPr>
          <p:cNvPr id="7" name="Picture 6">
            <a:extLst>
              <a:ext uri="{FF2B5EF4-FFF2-40B4-BE49-F238E27FC236}">
                <a16:creationId xmlns=""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pic>
        <p:nvPicPr>
          <p:cNvPr id="9" name="Picture 8">
            <a:extLst>
              <a:ext uri="{FF2B5EF4-FFF2-40B4-BE49-F238E27FC236}">
                <a16:creationId xmlns="" xmlns:a16="http://schemas.microsoft.com/office/drawing/2014/main" id="{6E8C8010-FE0C-43AF-929C-252DE6D3E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6128" y="2470191"/>
            <a:ext cx="2571944" cy="1698653"/>
          </a:xfrm>
          <a:prstGeom prst="rect">
            <a:avLst/>
          </a:prstGeom>
        </p:spPr>
      </p:pic>
      <p:sp>
        <p:nvSpPr>
          <p:cNvPr id="34" name="Rectangle 33">
            <a:extLst>
              <a:ext uri="{FF2B5EF4-FFF2-40B4-BE49-F238E27FC236}">
                <a16:creationId xmlns="" xmlns:a16="http://schemas.microsoft.com/office/drawing/2014/main" id="{6EF3C927-FDCA-4BCE-B08E-44EDFADDA67E}"/>
              </a:ext>
            </a:extLst>
          </p:cNvPr>
          <p:cNvSpPr/>
          <p:nvPr/>
        </p:nvSpPr>
        <p:spPr>
          <a:xfrm>
            <a:off x="5051755" y="5049517"/>
            <a:ext cx="3350704" cy="784462"/>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dirty="0">
                <a:solidFill>
                  <a:sysClr val="windowText" lastClr="000000"/>
                </a:solidFill>
              </a:rPr>
              <a:t>What is the name of the force pulling the skydivers down?</a:t>
            </a:r>
          </a:p>
        </p:txBody>
      </p:sp>
      <p:sp>
        <p:nvSpPr>
          <p:cNvPr id="10" name="Arrow: Down 9">
            <a:extLst>
              <a:ext uri="{FF2B5EF4-FFF2-40B4-BE49-F238E27FC236}">
                <a16:creationId xmlns="" xmlns:a16="http://schemas.microsoft.com/office/drawing/2014/main" id="{6556B9AA-B638-466F-81D3-DA27AE5F15F6}"/>
              </a:ext>
            </a:extLst>
          </p:cNvPr>
          <p:cNvSpPr/>
          <p:nvPr/>
        </p:nvSpPr>
        <p:spPr>
          <a:xfrm>
            <a:off x="4366901" y="1820255"/>
            <a:ext cx="752030" cy="2948300"/>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867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right)">
                                      <p:cBhvr>
                                        <p:cTn id="14" dur="500"/>
                                        <p:tgtEl>
                                          <p:spTgt spid="3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0" presetClass="path" presetSubtype="0" accel="5000" decel="5000" fill="hold" nodeType="withEffect">
                                  <p:stCondLst>
                                    <p:cond delay="0"/>
                                  </p:stCondLst>
                                  <p:childTnLst>
                                    <p:animMotion origin="layout" path="M -0.00174 0.00416 L -0.00174 0.0044 L 0.00573 0.00046 C 0.00677 2.22222E-6 0.00763 -0.00023 0.0085 -0.00093 C 0.00954 -0.00162 0.01041 -0.00255 0.01128 -0.00324 C 0.01163 -0.00463 0.01319 -0.00672 0.01232 -0.00718 C 0.00382 -0.00972 0.00399 -0.00787 0.00104 -0.00209 C 0.00138 0.00162 0.00069 0.00578 0.00208 0.00926 C 0.00243 0.01041 0.00399 0.00856 0.00486 0.00787 C 0.0059 0.00717 0.00677 0.00625 0.00763 0.00532 L 0.00954 -0.00209 L 0.01041 -0.00579 C 0.00954 -0.01158 0.01007 -0.01875 0.00208 -0.00949 C 0.00104 -0.00857 0.00225 -0.00602 0.00295 -0.00463 C 0.00364 -0.00301 0.00486 -0.00209 0.00573 -0.00093 C 0.00642 0.00023 0.00694 0.00162 0.00763 0.00301 C 0.00781 0.00347 0.00885 0.01157 0.01041 0.01157 C 0.01145 0.01157 0.01111 0.00926 0.01128 0.00787 C 0.01111 0.00532 0.01215 0.00116 0.01041 0.00046 C 0.00625 -0.00139 -0.00695 0.00162 -0.00261 0.00162 C 0.0026 0.00162 0.00798 0.00092 0.01319 0.00046 C 0.01388 -0.00093 0.01562 -0.00209 0.0151 -0.00324 C 0.01388 -0.00602 0.00954 -0.00834 0.00954 -0.0081 C 0.00833 -0.00787 0.00625 -0.00857 0.00573 -0.00718 C 0.00434 -0.00347 0.00972 0.00509 0.01041 0.00671 L 0.01232 0.01041 C 0.01128 0.01134 0.01059 0.01273 0.00954 0.01296 C 0.0085 0.01319 0.00763 0.01227 0.00677 0.01157 C -0.00139 0.00694 0.00677 0.01088 0.00017 0.00787 C 0.00052 0.00671 0.00052 0.00509 0.00104 0.00416 C 0.00243 0.00185 0.00486 0.00116 0.00677 0.00046 C 0.00694 0.00162 0.00781 0.00278 0.00763 0.00416 C 0.00711 0.0081 0.0052 0.0081 0.00295 0.00926 C 0.00243 0.00787 0.00173 0.00671 0.00104 0.00532 C 0.00034 0.0037 0.00017 0.00185 -0.0007 0.00046 C -0.00157 -0.0007 -0.00261 -0.00116 -0.00348 -0.00209 C -0.00209 -0.00278 0.00347 -0.00602 0.00382 -0.00093 C 0.00416 0.00208 0.00017 0.00671 0.00017 0.00694 C 0.00052 0.00787 0.00017 0.01088 0.00104 0.01041 C 0.00243 0.00972 0.00329 0.00324 0.00382 0.00162 C 0.00746 -0.00695 0.01024 -0.00672 0.00382 -0.00463 C 0.00416 -0.00324 0.00399 -0.00162 0.00486 -0.00093 C 0.0059 0.00023 0.00746 -0.00047 0.0085 0.00046 C 0.01944 0.01065 0.01458 0.0081 0.01041 0.00671 C 0.00954 0.00578 0.00868 0.00486 0.00763 0.00416 C 0.00399 0.00162 0.00295 0.00324 -0.00174 0.00416 C -0.00122 0.00671 -0.00087 0.01111 0.00104 0.01296 C 0.00208 0.01389 0.00364 0.01366 0.00486 0.01412 C 0.00573 0.01458 0.00677 0.01504 0.00763 0.01551 C 0.00885 0.01504 0.01059 0.01551 0.01128 0.01412 C 0.01198 0.01296 0.00868 0.00694 0.0085 0.00671 C 0.00833 0.00509 0.00833 0.00324 0.00763 0.00162 C 0.0059 -0.00209 0.00468 -0.00209 0.00208 -0.00324 C 0.00138 -0.00301 -0.00348 -0.00116 -0.00348 0.00046 C -0.00348 0.00254 0.0026 0.00393 0.00295 0.00416 C 0.00416 0.00324 0.00555 0.00254 0.00677 0.00162 C 0.00798 0.00046 0.0092 -0.00093 0.01041 -0.00209 C 0.01128 -0.00301 0.01232 -0.00371 0.01319 -0.00463 C 0.01128 0.0081 0.01319 -0.00347 0.01128 0.00532 C 0.00902 0.01643 0.0118 0.00509 0.00954 0.01412 L 0.00763 0.00671 C 0.00729 0.00532 0.00694 0.00416 0.00677 0.00301 C 0.00642 0.00092 0.00607 -0.00116 0.00573 -0.00324 C 0.00555 -0.00509 0.00555 -0.00695 0.00486 -0.00834 C 0.00416 -0.00926 0.00295 -0.00926 0.00208 -0.00949 C 0.00138 -0.00834 0.00034 -0.00741 0.00017 -0.00579 C -0.00018 -0.00023 0.00086 0.00324 0.00208 0.00787 C 0.00833 0.00509 0.00677 0.00787 0.0085 0.00301 " pathEditMode="relative" rAng="0" ptsTypes="AAAAAAAAAAAAAAAAAAAAAAAAAAAAAAAAAAAAAAAAAAAAAAAAAAAAAAAAAAAAAAAAAAAA">
                                      <p:cBhvr>
                                        <p:cTn id="23" dur="25000" fill="hold"/>
                                        <p:tgtEl>
                                          <p:spTgt spid="9"/>
                                        </p:tgtEl>
                                        <p:attrNameLst>
                                          <p:attrName>ppt_x</p:attrName>
                                          <p:attrName>ppt_y</p:attrName>
                                        </p:attrNameLst>
                                      </p:cBhvr>
                                      <p:rCtr x="74700" y="-34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b="1" dirty="0">
                <a:solidFill>
                  <a:schemeClr val="tx1"/>
                </a:solidFill>
              </a:rPr>
              <a:t>Gravity</a:t>
            </a:r>
            <a:r>
              <a:rPr lang="en-GB" altLang="en-US" dirty="0">
                <a:solidFill>
                  <a:schemeClr val="tx1"/>
                </a:solidFill>
              </a:rPr>
              <a:t> is a </a:t>
            </a:r>
            <a:r>
              <a:rPr lang="en-GB" altLang="en-US" b="1" dirty="0">
                <a:solidFill>
                  <a:schemeClr val="tx1"/>
                </a:solidFill>
              </a:rPr>
              <a:t>pulling</a:t>
            </a:r>
            <a:r>
              <a:rPr lang="en-GB" altLang="en-US" dirty="0">
                <a:solidFill>
                  <a:schemeClr val="tx1"/>
                </a:solidFill>
              </a:rPr>
              <a:t> force exerted by the Earth. The gravitational force from the Earth pulls in a direction towards the centre of the Earth.</a:t>
            </a:r>
          </a:p>
          <a:p>
            <a:pPr algn="ctr">
              <a:buFont typeface="Arial" panose="020B0604020202020204" pitchFamily="34" charset="0"/>
              <a:buNone/>
            </a:pPr>
            <a:r>
              <a:rPr lang="en-GB" altLang="en-US" dirty="0">
                <a:solidFill>
                  <a:schemeClr val="tx1"/>
                </a:solidFill>
              </a:rPr>
              <a:t>Gravity is pulling the skydivers towards         the Earth.</a:t>
            </a:r>
          </a:p>
          <a:p>
            <a:pPr algn="ctr">
              <a:buFont typeface="Arial" panose="020B0604020202020204" pitchFamily="34" charset="0"/>
              <a:buNone/>
            </a:pPr>
            <a:endParaRPr lang="en-GB" altLang="en-US" dirty="0">
              <a:solidFill>
                <a:schemeClr val="tx1"/>
              </a:solidFill>
            </a:endParaRPr>
          </a:p>
        </p:txBody>
      </p:sp>
      <p:pic>
        <p:nvPicPr>
          <p:cNvPr id="7" name="Picture 6">
            <a:extLst>
              <a:ext uri="{FF2B5EF4-FFF2-40B4-BE49-F238E27FC236}">
                <a16:creationId xmlns=""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pic>
        <p:nvPicPr>
          <p:cNvPr id="9" name="Picture 8">
            <a:extLst>
              <a:ext uri="{FF2B5EF4-FFF2-40B4-BE49-F238E27FC236}">
                <a16:creationId xmlns="" xmlns:a16="http://schemas.microsoft.com/office/drawing/2014/main" id="{6E8C8010-FE0C-43AF-929C-252DE6D3E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6128" y="3242779"/>
            <a:ext cx="2571944" cy="1698653"/>
          </a:xfrm>
          <a:prstGeom prst="rect">
            <a:avLst/>
          </a:prstGeom>
        </p:spPr>
      </p:pic>
      <p:sp>
        <p:nvSpPr>
          <p:cNvPr id="10" name="Arrow: Down 9">
            <a:extLst>
              <a:ext uri="{FF2B5EF4-FFF2-40B4-BE49-F238E27FC236}">
                <a16:creationId xmlns="" xmlns:a16="http://schemas.microsoft.com/office/drawing/2014/main" id="{6556B9AA-B638-466F-81D3-DA27AE5F15F6}"/>
              </a:ext>
            </a:extLst>
          </p:cNvPr>
          <p:cNvSpPr/>
          <p:nvPr/>
        </p:nvSpPr>
        <p:spPr>
          <a:xfrm>
            <a:off x="4299724" y="2885679"/>
            <a:ext cx="752030" cy="2948300"/>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 xmlns:a16="http://schemas.microsoft.com/office/drawing/2014/main" id="{A6F47620-9753-4E08-A4C0-FD30F8AC8A07}"/>
              </a:ext>
            </a:extLst>
          </p:cNvPr>
          <p:cNvSpPr txBox="1"/>
          <p:nvPr/>
        </p:nvSpPr>
        <p:spPr>
          <a:xfrm>
            <a:off x="3718391" y="2119564"/>
            <a:ext cx="1922804" cy="646331"/>
          </a:xfrm>
          <a:prstGeom prst="rect">
            <a:avLst/>
          </a:prstGeom>
          <a:noFill/>
        </p:spPr>
        <p:txBody>
          <a:bodyPr wrap="square" rtlCol="0">
            <a:spAutoFit/>
          </a:bodyPr>
          <a:lstStyle/>
          <a:p>
            <a:pPr algn="ctr"/>
            <a:r>
              <a:rPr lang="en-GB" sz="3600" b="1" dirty="0"/>
              <a:t>gravity</a:t>
            </a:r>
          </a:p>
        </p:txBody>
      </p:sp>
    </p:spTree>
    <p:extLst>
      <p:ext uri="{BB962C8B-B14F-4D97-AF65-F5344CB8AC3E}">
        <p14:creationId xmlns:p14="http://schemas.microsoft.com/office/powerpoint/2010/main" val="41511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0" presetClass="path" presetSubtype="0" accel="5000" decel="5000" fill="hold" nodeType="withEffect">
                                  <p:stCondLst>
                                    <p:cond delay="0"/>
                                  </p:stCondLst>
                                  <p:childTnLst>
                                    <p:animMotion origin="layout" path="M -0.00174 0.00417 L -0.00174 0.0044 L 0.00573 0.00046 C 0.00677 7.40741E-7 0.00763 -0.00023 0.0085 -0.00093 C 0.00954 -0.00162 0.01041 -0.00255 0.01128 -0.00324 C 0.01163 -0.00463 0.01319 -0.00671 0.01232 -0.00718 C 0.00382 -0.00972 0.00399 -0.00787 0.00104 -0.00208 C 0.00138 0.00162 0.00069 0.00579 0.00208 0.00926 C 0.00243 0.01042 0.00399 0.00856 0.00486 0.00787 C 0.0059 0.00718 0.00677 0.00625 0.00763 0.00532 L 0.00954 -0.00208 L 0.01041 -0.00579 C 0.00954 -0.01157 0.01007 -0.01875 0.00208 -0.00949 C 0.00104 -0.00857 0.00225 -0.00602 0.00295 -0.00463 C 0.00364 -0.00301 0.00486 -0.00208 0.00573 -0.00093 C 0.00642 0.00023 0.00694 0.00162 0.00763 0.00301 C 0.00781 0.00347 0.00885 0.01157 0.01041 0.01157 C 0.01145 0.01157 0.01111 0.00926 0.01128 0.00787 C 0.01111 0.00532 0.01215 0.00116 0.01041 0.00046 C 0.00625 -0.00139 -0.00695 0.00162 -0.00261 0.00162 C 0.0026 0.00162 0.00798 0.00093 0.01319 0.00046 C 0.01388 -0.00093 0.01562 -0.00208 0.0151 -0.00324 C 0.01388 -0.00602 0.00954 -0.00833 0.00954 -0.0081 C 0.00833 -0.00787 0.00625 -0.00857 0.00573 -0.00718 C 0.00434 -0.00347 0.00972 0.00509 0.01041 0.00671 L 0.01232 0.01042 C 0.01128 0.01134 0.01059 0.01273 0.00954 0.01296 C 0.0085 0.01319 0.00763 0.01227 0.00677 0.01157 C -0.00139 0.00694 0.00677 0.01088 0.00017 0.00787 C 0.00052 0.00671 0.00052 0.00509 0.00104 0.00417 C 0.00243 0.00185 0.00486 0.00116 0.00677 0.00046 C 0.00694 0.00162 0.00781 0.00278 0.00763 0.00417 C 0.00711 0.0081 0.0052 0.0081 0.00295 0.00926 C 0.00243 0.00787 0.00173 0.00671 0.00104 0.00532 C 0.00034 0.0037 0.00017 0.00185 -0.0007 0.00046 C -0.00157 -0.0007 -0.00261 -0.00116 -0.00348 -0.00208 C -0.00209 -0.00278 0.00347 -0.00602 0.00382 -0.00093 C 0.00416 0.00208 0.00017 0.00671 0.00017 0.00694 C 0.00052 0.00787 0.00017 0.01088 0.00104 0.01042 C 0.00243 0.00972 0.00329 0.00324 0.00382 0.00162 C 0.00746 -0.00695 0.01024 -0.00671 0.00382 -0.00463 C 0.00416 -0.00324 0.00399 -0.00162 0.00486 -0.00093 C 0.0059 0.00023 0.00746 -0.00046 0.0085 0.00046 C 0.01944 0.01065 0.01458 0.0081 0.01041 0.00671 C 0.00954 0.00579 0.00868 0.00486 0.00763 0.00417 C 0.00399 0.00162 0.00295 0.00324 -0.00174 0.00417 C -0.00122 0.00671 -0.00087 0.01111 0.00104 0.01296 C 0.00208 0.01389 0.00364 0.01366 0.00486 0.01412 C 0.00573 0.01458 0.00677 0.01505 0.00763 0.01551 C 0.00885 0.01505 0.01059 0.01551 0.01128 0.01412 C 0.01198 0.01296 0.00868 0.00694 0.0085 0.00671 C 0.00833 0.00509 0.00833 0.00324 0.00763 0.00162 C 0.0059 -0.00208 0.00468 -0.00208 0.00208 -0.00324 C 0.00138 -0.00301 -0.00348 -0.00116 -0.00348 0.00046 C -0.00348 0.00255 0.0026 0.00393 0.00295 0.00417 C 0.00416 0.00324 0.00555 0.00255 0.00677 0.00162 C 0.00798 0.00046 0.0092 -0.00093 0.01041 -0.00208 C 0.01128 -0.00301 0.01232 -0.0037 0.01319 -0.00463 C 0.01128 0.0081 0.01319 -0.00347 0.01128 0.00532 C 0.00902 0.01643 0.0118 0.00509 0.00954 0.01412 L 0.00763 0.00671 C 0.00729 0.00532 0.00694 0.00417 0.00677 0.00301 C 0.00642 0.00093 0.00607 -0.00116 0.00573 -0.00324 C 0.00555 -0.00509 0.00555 -0.00695 0.00486 -0.00833 C 0.00416 -0.00926 0.00295 -0.00926 0.00208 -0.00949 C 0.00138 -0.00833 0.00034 -0.00741 0.00017 -0.00579 C -0.00018 -0.00023 0.00086 0.00324 0.00208 0.00787 C 0.00833 0.00509 0.00677 0.00787 0.0085 0.00301 " pathEditMode="relative" rAng="0" ptsTypes="AAAAAAAAAAAAAAAAAAAAAAAAAAAAAAAAAAAAAAAAAAAAAAAAAAAAAAAAAAAAAAAAAAAA">
                                      <p:cBhvr>
                                        <p:cTn id="23" dur="25000" fill="hold"/>
                                        <p:tgtEl>
                                          <p:spTgt spid="9"/>
                                        </p:tgtEl>
                                        <p:attrNameLst>
                                          <p:attrName>ppt_x</p:attrName>
                                          <p:attrName>ppt_y</p:attrName>
                                        </p:attrNameLst>
                                      </p:cBhvr>
                                      <p:rCtr x="74700" y="-34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dirty="0">
                <a:solidFill>
                  <a:schemeClr val="tx1"/>
                </a:solidFill>
              </a:rPr>
              <a:t>In this image, you can see that a force is slowing the skydivers down.</a:t>
            </a:r>
          </a:p>
          <a:p>
            <a:pPr algn="ctr">
              <a:buFont typeface="Arial" panose="020B0604020202020204" pitchFamily="34" charset="0"/>
              <a:buNone/>
            </a:pPr>
            <a:endParaRPr lang="en-GB" altLang="en-US" dirty="0">
              <a:solidFill>
                <a:schemeClr val="tx1"/>
              </a:solidFill>
            </a:endParaRPr>
          </a:p>
          <a:p>
            <a:pPr algn="ctr">
              <a:buFont typeface="Arial" panose="020B0604020202020204" pitchFamily="34" charset="0"/>
              <a:buNone/>
            </a:pPr>
            <a:r>
              <a:rPr lang="en-GB" altLang="en-US" dirty="0">
                <a:solidFill>
                  <a:schemeClr val="tx1"/>
                </a:solidFill>
              </a:rPr>
              <a:t>This force is pushing in the opposite direction to gravity. </a:t>
            </a:r>
          </a:p>
          <a:p>
            <a:pPr algn="ctr">
              <a:buFont typeface="Arial" panose="020B0604020202020204" pitchFamily="34" charset="0"/>
              <a:buNone/>
            </a:pPr>
            <a:endParaRPr lang="en-GB" altLang="en-US" dirty="0">
              <a:solidFill>
                <a:schemeClr val="tx1"/>
              </a:solidFill>
            </a:endParaRPr>
          </a:p>
          <a:p>
            <a:pPr algn="ctr">
              <a:buFont typeface="Arial" panose="020B0604020202020204" pitchFamily="34" charset="0"/>
              <a:buNone/>
            </a:pPr>
            <a:r>
              <a:rPr lang="en-GB" altLang="en-US" dirty="0">
                <a:solidFill>
                  <a:schemeClr val="tx1"/>
                </a:solidFill>
              </a:rPr>
              <a:t>Talk to your partner about what is happening in    this picture. </a:t>
            </a:r>
          </a:p>
        </p:txBody>
      </p:sp>
      <p:pic>
        <p:nvPicPr>
          <p:cNvPr id="7" name="Picture 6">
            <a:extLst>
              <a:ext uri="{FF2B5EF4-FFF2-40B4-BE49-F238E27FC236}">
                <a16:creationId xmlns=""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sp>
        <p:nvSpPr>
          <p:cNvPr id="10" name="Arrow: Down 9">
            <a:extLst>
              <a:ext uri="{FF2B5EF4-FFF2-40B4-BE49-F238E27FC236}">
                <a16:creationId xmlns="" xmlns:a16="http://schemas.microsoft.com/office/drawing/2014/main" id="{6556B9AA-B638-466F-81D3-DA27AE5F15F6}"/>
              </a:ext>
            </a:extLst>
          </p:cNvPr>
          <p:cNvSpPr/>
          <p:nvPr/>
        </p:nvSpPr>
        <p:spPr>
          <a:xfrm rot="10800000">
            <a:off x="4127616" y="2705484"/>
            <a:ext cx="752030" cy="1823054"/>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 xmlns:a16="http://schemas.microsoft.com/office/drawing/2014/main" id="{7C2F8E0C-A788-401B-8A68-9FE52232FE3B}"/>
              </a:ext>
            </a:extLst>
          </p:cNvPr>
          <p:cNvGrpSpPr/>
          <p:nvPr/>
        </p:nvGrpSpPr>
        <p:grpSpPr>
          <a:xfrm>
            <a:off x="5171360" y="1878681"/>
            <a:ext cx="3111492" cy="3990496"/>
            <a:chOff x="5171360" y="1793221"/>
            <a:chExt cx="3111492" cy="3990496"/>
          </a:xfrm>
        </p:grpSpPr>
        <p:pic>
          <p:nvPicPr>
            <p:cNvPr id="5" name="Picture 4">
              <a:extLst>
                <a:ext uri="{FF2B5EF4-FFF2-40B4-BE49-F238E27FC236}">
                  <a16:creationId xmlns="" xmlns:a16="http://schemas.microsoft.com/office/drawing/2014/main" id="{74DAAE58-938A-4040-AA41-AA870EDAE4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177"/>
            <a:stretch/>
          </p:blipFill>
          <p:spPr>
            <a:xfrm>
              <a:off x="5171360" y="1793221"/>
              <a:ext cx="3111492" cy="3227684"/>
            </a:xfrm>
            <a:prstGeom prst="rect">
              <a:avLst/>
            </a:prstGeom>
          </p:spPr>
        </p:pic>
        <p:pic>
          <p:nvPicPr>
            <p:cNvPr id="9" name="Picture 8">
              <a:extLst>
                <a:ext uri="{FF2B5EF4-FFF2-40B4-BE49-F238E27FC236}">
                  <a16:creationId xmlns="" xmlns:a16="http://schemas.microsoft.com/office/drawing/2014/main" id="{6E8C8010-FE0C-43AF-929C-252DE6D3E7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5496" y="4889984"/>
              <a:ext cx="1353208" cy="893733"/>
            </a:xfrm>
            <a:prstGeom prst="rect">
              <a:avLst/>
            </a:prstGeom>
          </p:spPr>
        </p:pic>
      </p:grpSp>
    </p:spTree>
    <p:extLst>
      <p:ext uri="{BB962C8B-B14F-4D97-AF65-F5344CB8AC3E}">
        <p14:creationId xmlns:p14="http://schemas.microsoft.com/office/powerpoint/2010/main" val="284339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0" presetClass="path" presetSubtype="0" accel="4000" decel="4000" fill="hold" nodeType="withEffect">
                                  <p:stCondLst>
                                    <p:cond delay="0"/>
                                  </p:stCondLst>
                                  <p:childTnLst>
                                    <p:animMotion origin="layout" path="M -0.0059 -0.02291 L -0.0059 -0.02268 C -0.00434 -0.01921 -0.00364 -0.01458 -0.00121 -0.01157 C -0.00052 -0.01064 -0.00017 -0.01412 -0.00034 -0.01527 C -0.00052 -0.01689 -0.00156 -0.01782 -0.00225 -0.01921 C -0.00382 -0.01875 -0.00538 -0.01782 -0.00694 -0.01782 C -0.00781 -0.01782 -0.00503 -0.01921 -0.00416 -0.01921 C -0.00295 -0.01875 -0.00225 -0.01736 -0.00121 -0.01666 C -0.00069 -0.01782 -0.00052 -0.02037 0.00052 -0.02037 C 0.00157 -0.02037 0.00243 -0.01712 0.00157 -0.01666 C -0.00052 -0.01574 -0.00277 -0.01736 -0.00503 -0.01782 C -0.00538 -0.01944 -0.00694 -0.02152 -0.0059 -0.02291 C -0.0052 -0.02384 -0.0052 -0.01921 -0.00416 -0.01921 C -0.00208 -0.01875 0.00157 -0.02152 0.00157 -0.02129 C 0.00052 -0.02245 -0.00017 -0.02453 -0.00121 -0.02407 C -0.00659 -0.02175 -0.00191 -0.01458 -0.0059 -0.02291 C -0.00625 -0.02407 -0.00625 -0.02754 -0.00694 -0.02662 C -0.00902 -0.02384 -0.00711 -0.01527 -0.00694 -0.01296 C -0.00625 -0.01527 -0.0059 -0.01921 -0.00312 -0.01921 C -0.00208 -0.01921 -0.00121 -0.01736 -0.00034 -0.01666 C 0.00018 -0.01412 0.0007 -0.00671 0.00157 -0.00902 C 0.00157 -0.00949 0.00521 -0.01805 0.00434 -0.01921 C 0.00348 -0.02013 0.00243 -0.01736 0.00157 -0.01666 C 0.00052 -0.01736 -0.00052 -0.01805 -0.00121 -0.01921 C -0.00208 -0.02013 -0.00225 -0.02384 -0.00312 -0.02291 C -0.00468 -0.02129 -0.00434 -0.01782 -0.00503 -0.01527 L -0.0059 -0.01157 C -0.00625 -0.01296 -0.00694 -0.01412 -0.00694 -0.01527 C -0.00694 -0.01666 -0.00555 -0.01782 -0.0059 -0.01921 C -0.00642 -0.0206 -0.00781 -0.02083 -0.00868 -0.02152 C -0.00972 -0.02083 -0.01076 -0.02013 -0.01163 -0.01921 C -0.01319 -0.01689 -0.01475 -0.01342 -0.0125 -0.01041 C -0.01163 -0.00925 -0.01007 -0.00949 -0.00868 -0.00902 C -0.00451 -0.01759 -0.00573 -0.01365 -0.00416 -0.02037 C 0.00174 -0.01898 0.00122 -0.02129 0.00243 -0.01527 C 0.00243 -0.01504 0.00243 -0.01458 0.00243 -0.01412 " pathEditMode="relative" rAng="0" ptsTypes="AAAAAAAAAAAAAAAAAAAAAAAAAAAAAAAAAAAA">
                                      <p:cBhvr>
                                        <p:cTn id="20" dur="25000" fill="hold"/>
                                        <p:tgtEl>
                                          <p:spTgt spid="6"/>
                                        </p:tgtEl>
                                        <p:attrNameLst>
                                          <p:attrName>ppt_x</p:attrName>
                                          <p:attrName>ppt_y</p:attrName>
                                        </p:attrNameLst>
                                      </p:cBhvr>
                                      <p:rCtr x="12200" y="50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solidFill>
                  <a:schemeClr val="tx1"/>
                </a:solidFill>
              </a:rPr>
              <a:t>Air resistance is the name of the force that is pushing up against the parachute. </a:t>
            </a:r>
          </a:p>
          <a:p>
            <a:pPr algn="ctr">
              <a:defRPr/>
            </a:pPr>
            <a:endParaRPr lang="en-GB" dirty="0">
              <a:solidFill>
                <a:schemeClr val="tx1"/>
              </a:solidFill>
            </a:endParaRPr>
          </a:p>
          <a:p>
            <a:pPr algn="ctr">
              <a:defRPr/>
            </a:pPr>
            <a:r>
              <a:rPr lang="en-GB" dirty="0">
                <a:solidFill>
                  <a:schemeClr val="tx1"/>
                </a:solidFill>
              </a:rPr>
              <a:t>Gravity is pulling the skydivers towards the ground. However, they are slowed down because a force (air resistance) pushes against the inside of the parachute and they descend more slowly. </a:t>
            </a:r>
          </a:p>
          <a:p>
            <a:pPr algn="ctr">
              <a:defRPr/>
            </a:pPr>
            <a:endParaRPr lang="en-GB" dirty="0">
              <a:solidFill>
                <a:schemeClr val="tx1"/>
              </a:solidFill>
            </a:endParaRPr>
          </a:p>
          <a:p>
            <a:pPr algn="ctr">
              <a:defRPr/>
            </a:pPr>
            <a:r>
              <a:rPr lang="en-GB" dirty="0">
                <a:solidFill>
                  <a:schemeClr val="tx1"/>
                </a:solidFill>
              </a:rPr>
              <a:t>Gravity and air resistance are </a:t>
            </a:r>
            <a:r>
              <a:rPr lang="en-GB" b="1" dirty="0">
                <a:solidFill>
                  <a:schemeClr val="tx1"/>
                </a:solidFill>
              </a:rPr>
              <a:t>opposing</a:t>
            </a:r>
            <a:r>
              <a:rPr lang="en-GB" dirty="0">
                <a:solidFill>
                  <a:schemeClr val="tx1"/>
                </a:solidFill>
              </a:rPr>
              <a:t> forces in   this situation. </a:t>
            </a:r>
          </a:p>
        </p:txBody>
      </p:sp>
      <p:pic>
        <p:nvPicPr>
          <p:cNvPr id="7" name="Picture 6">
            <a:extLst>
              <a:ext uri="{FF2B5EF4-FFF2-40B4-BE49-F238E27FC236}">
                <a16:creationId xmlns=""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grpSp>
        <p:nvGrpSpPr>
          <p:cNvPr id="4" name="Group 3">
            <a:extLst>
              <a:ext uri="{FF2B5EF4-FFF2-40B4-BE49-F238E27FC236}">
                <a16:creationId xmlns="" xmlns:a16="http://schemas.microsoft.com/office/drawing/2014/main" id="{12F463C7-1067-4EEA-8D4C-8B66B2E23DFD}"/>
              </a:ext>
            </a:extLst>
          </p:cNvPr>
          <p:cNvGrpSpPr/>
          <p:nvPr/>
        </p:nvGrpSpPr>
        <p:grpSpPr>
          <a:xfrm>
            <a:off x="3685047" y="2705484"/>
            <a:ext cx="1638980" cy="1791788"/>
            <a:chOff x="3685047" y="2705484"/>
            <a:chExt cx="1638980" cy="1791788"/>
          </a:xfrm>
        </p:grpSpPr>
        <p:sp>
          <p:nvSpPr>
            <p:cNvPr id="2" name="TextBox 1">
              <a:extLst>
                <a:ext uri="{FF2B5EF4-FFF2-40B4-BE49-F238E27FC236}">
                  <a16:creationId xmlns="" xmlns:a16="http://schemas.microsoft.com/office/drawing/2014/main" id="{A6F47620-9753-4E08-A4C0-FD30F8AC8A07}"/>
                </a:ext>
              </a:extLst>
            </p:cNvPr>
            <p:cNvSpPr txBox="1"/>
            <p:nvPr/>
          </p:nvSpPr>
          <p:spPr>
            <a:xfrm>
              <a:off x="3685047" y="4127940"/>
              <a:ext cx="1638980" cy="369332"/>
            </a:xfrm>
            <a:prstGeom prst="rect">
              <a:avLst/>
            </a:prstGeom>
            <a:noFill/>
          </p:spPr>
          <p:txBody>
            <a:bodyPr wrap="square" rtlCol="0">
              <a:spAutoFit/>
            </a:bodyPr>
            <a:lstStyle/>
            <a:p>
              <a:pPr algn="ctr"/>
              <a:r>
                <a:rPr lang="en-GB" b="1" dirty="0"/>
                <a:t>air resistance</a:t>
              </a:r>
            </a:p>
          </p:txBody>
        </p:sp>
        <p:sp>
          <p:nvSpPr>
            <p:cNvPr id="21" name="Arrow: Down 20">
              <a:extLst>
                <a:ext uri="{FF2B5EF4-FFF2-40B4-BE49-F238E27FC236}">
                  <a16:creationId xmlns="" xmlns:a16="http://schemas.microsoft.com/office/drawing/2014/main" id="{864F5AB2-64EC-47F5-8325-0DA56A60AAB6}"/>
                </a:ext>
              </a:extLst>
            </p:cNvPr>
            <p:cNvSpPr/>
            <p:nvPr/>
          </p:nvSpPr>
          <p:spPr>
            <a:xfrm rot="10800000">
              <a:off x="4127616" y="2705484"/>
              <a:ext cx="752030" cy="1344002"/>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 xmlns:a16="http://schemas.microsoft.com/office/drawing/2014/main" id="{395E1DC7-ABD4-4694-B86C-CDBB80A3273B}"/>
              </a:ext>
            </a:extLst>
          </p:cNvPr>
          <p:cNvGrpSpPr/>
          <p:nvPr/>
        </p:nvGrpSpPr>
        <p:grpSpPr>
          <a:xfrm>
            <a:off x="5051754" y="2334754"/>
            <a:ext cx="2354139" cy="3019189"/>
            <a:chOff x="5171360" y="1793221"/>
            <a:chExt cx="3111492" cy="3990496"/>
          </a:xfrm>
        </p:grpSpPr>
        <p:pic>
          <p:nvPicPr>
            <p:cNvPr id="25" name="Picture 24">
              <a:extLst>
                <a:ext uri="{FF2B5EF4-FFF2-40B4-BE49-F238E27FC236}">
                  <a16:creationId xmlns="" xmlns:a16="http://schemas.microsoft.com/office/drawing/2014/main" id="{A80383DA-1CF1-49CC-B778-6D2B1A6CB5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177"/>
            <a:stretch/>
          </p:blipFill>
          <p:spPr>
            <a:xfrm>
              <a:off x="5171360" y="1793221"/>
              <a:ext cx="3111492" cy="3227684"/>
            </a:xfrm>
            <a:prstGeom prst="rect">
              <a:avLst/>
            </a:prstGeom>
          </p:spPr>
        </p:pic>
        <p:pic>
          <p:nvPicPr>
            <p:cNvPr id="26" name="Picture 25">
              <a:extLst>
                <a:ext uri="{FF2B5EF4-FFF2-40B4-BE49-F238E27FC236}">
                  <a16:creationId xmlns="" xmlns:a16="http://schemas.microsoft.com/office/drawing/2014/main" id="{C978A78B-0A19-48E9-AC54-CA0395942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5496" y="4889984"/>
              <a:ext cx="1353208" cy="893733"/>
            </a:xfrm>
            <a:prstGeom prst="rect">
              <a:avLst/>
            </a:prstGeom>
          </p:spPr>
        </p:pic>
      </p:grpSp>
      <p:grpSp>
        <p:nvGrpSpPr>
          <p:cNvPr id="5" name="Group 4">
            <a:extLst>
              <a:ext uri="{FF2B5EF4-FFF2-40B4-BE49-F238E27FC236}">
                <a16:creationId xmlns="" xmlns:a16="http://schemas.microsoft.com/office/drawing/2014/main" id="{C1E7178B-2D2F-4490-9A93-174389EC53A3}"/>
              </a:ext>
            </a:extLst>
          </p:cNvPr>
          <p:cNvGrpSpPr/>
          <p:nvPr/>
        </p:nvGrpSpPr>
        <p:grpSpPr>
          <a:xfrm>
            <a:off x="7312410" y="2705484"/>
            <a:ext cx="1023830" cy="2192386"/>
            <a:chOff x="7312410" y="2705484"/>
            <a:chExt cx="1023830" cy="2192386"/>
          </a:xfrm>
        </p:grpSpPr>
        <p:sp>
          <p:nvSpPr>
            <p:cNvPr id="27" name="Arrow: Down 26">
              <a:extLst>
                <a:ext uri="{FF2B5EF4-FFF2-40B4-BE49-F238E27FC236}">
                  <a16:creationId xmlns="" xmlns:a16="http://schemas.microsoft.com/office/drawing/2014/main" id="{CFD2047E-F59F-4E78-A307-1ABA0BC257D2}"/>
                </a:ext>
              </a:extLst>
            </p:cNvPr>
            <p:cNvSpPr/>
            <p:nvPr/>
          </p:nvSpPr>
          <p:spPr>
            <a:xfrm>
              <a:off x="7448310" y="2705484"/>
              <a:ext cx="752030" cy="1823054"/>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 xmlns:a16="http://schemas.microsoft.com/office/drawing/2014/main" id="{8240EC26-678C-45AE-82B1-0996C95DA261}"/>
                </a:ext>
              </a:extLst>
            </p:cNvPr>
            <p:cNvSpPr txBox="1"/>
            <p:nvPr/>
          </p:nvSpPr>
          <p:spPr>
            <a:xfrm>
              <a:off x="7312410" y="4528538"/>
              <a:ext cx="1023830" cy="369332"/>
            </a:xfrm>
            <a:prstGeom prst="rect">
              <a:avLst/>
            </a:prstGeom>
            <a:noFill/>
          </p:spPr>
          <p:txBody>
            <a:bodyPr wrap="square" rtlCol="0">
              <a:spAutoFit/>
            </a:bodyPr>
            <a:lstStyle/>
            <a:p>
              <a:pPr algn="ctr"/>
              <a:r>
                <a:rPr lang="en-GB" b="1" dirty="0">
                  <a:solidFill>
                    <a:sysClr val="windowText" lastClr="000000"/>
                  </a:solidFill>
                </a:rPr>
                <a:t>gravity</a:t>
              </a:r>
            </a:p>
          </p:txBody>
        </p:sp>
      </p:grpSp>
    </p:spTree>
    <p:extLst>
      <p:ext uri="{BB962C8B-B14F-4D97-AF65-F5344CB8AC3E}">
        <p14:creationId xmlns:p14="http://schemas.microsoft.com/office/powerpoint/2010/main" val="21979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0" presetClass="path" presetSubtype="0" accel="4000" decel="4000" fill="hold" nodeType="withEffect">
                                  <p:stCondLst>
                                    <p:cond delay="0"/>
                                  </p:stCondLst>
                                  <p:childTnLst>
                                    <p:animMotion origin="layout" path="M -0.00591 -0.02292 L -0.00591 -0.02269 C -0.00434 -0.01921 -0.00365 -0.01459 -0.00122 -0.01158 C -0.00052 -0.01065 -0.00018 -0.01412 -0.00035 -0.01528 C -0.00052 -0.0169 -0.00157 -0.01783 -0.00226 -0.01921 C -0.00382 -0.01875 -0.00539 -0.01783 -0.00695 -0.01783 C -0.00782 -0.01783 -0.00504 -0.01921 -0.00417 -0.01921 C -0.00295 -0.01875 -0.00226 -0.01736 -0.00122 -0.01667 C -0.0007 -0.01783 -0.00052 -0.02037 0.00052 -0.02037 C 0.00156 -0.02037 0.00243 -0.01713 0.00156 -0.01667 C -0.00052 -0.01574 -0.00278 -0.01736 -0.00504 -0.01783 C -0.00539 -0.01945 -0.00695 -0.02153 -0.00591 -0.02292 C -0.00521 -0.02384 -0.00521 -0.01921 -0.00417 -0.01921 C -0.00209 -0.01875 0.00156 -0.02153 0.00156 -0.0213 C 0.00052 -0.02246 -0.00018 -0.02454 -0.00122 -0.02408 C -0.0066 -0.02176 -0.00191 -0.01459 -0.00591 -0.02292 C -0.00625 -0.02408 -0.00625 -0.02755 -0.00695 -0.02662 C -0.00903 -0.02384 -0.00712 -0.01528 -0.00695 -0.01296 C -0.00625 -0.01528 -0.00591 -0.01921 -0.00313 -0.01921 C -0.00209 -0.01921 -0.00122 -0.01736 -0.00035 -0.01667 C 0.00017 -0.01412 0.00069 -0.00671 0.00156 -0.00903 C 0.00156 -0.00949 0.0052 -0.01806 0.00434 -0.01921 C 0.00347 -0.02014 0.00243 -0.01736 0.00156 -0.01667 C 0.00052 -0.01736 -0.00052 -0.01806 -0.00122 -0.01921 C -0.00209 -0.02014 -0.00226 -0.02384 -0.00313 -0.02292 C -0.00469 -0.0213 -0.00434 -0.01783 -0.00504 -0.01528 L -0.00591 -0.01158 C -0.00625 -0.01296 -0.00695 -0.01412 -0.00695 -0.01528 C -0.00695 -0.01667 -0.00556 -0.01783 -0.00591 -0.01921 C -0.00643 -0.0206 -0.00782 -0.02084 -0.00868 -0.02153 C -0.00973 -0.02084 -0.01077 -0.02014 -0.01164 -0.01921 C -0.0132 -0.0169 -0.01476 -0.01343 -0.0125 -0.01042 C -0.01164 -0.00926 -0.01007 -0.00949 -0.00868 -0.00903 C -0.00452 -0.01759 -0.00573 -0.01366 -0.00417 -0.02037 C 0.00173 -0.01898 0.00121 -0.0213 0.00243 -0.01528 C 0.00243 -0.01505 0.00243 -0.01459 0.00243 -0.01412 " pathEditMode="relative" rAng="0" ptsTypes="AAAAAAAAAAAAAAAAAAAAAAAAAAAAAAAAAAAA">
                                      <p:cBhvr>
                                        <p:cTn id="17" dur="25000" fill="hold"/>
                                        <p:tgtEl>
                                          <p:spTgt spid="23"/>
                                        </p:tgtEl>
                                        <p:attrNameLst>
                                          <p:attrName>ppt_x</p:attrName>
                                          <p:attrName>ppt_y</p:attrName>
                                        </p:attrNameLst>
                                      </p:cBhvr>
                                      <p:rCtr x="12200" y="50900"/>
                                    </p:animMotion>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 xmlns:a16="http://schemas.microsoft.com/office/drawing/2014/main" id="{AF419D33-229C-4E20-BEBB-F52FC002A91C}"/>
              </a:ext>
            </a:extLst>
          </p:cNvPr>
          <p:cNvSpPr txBox="1"/>
          <p:nvPr/>
        </p:nvSpPr>
        <p:spPr>
          <a:xfrm>
            <a:off x="755650" y="1577130"/>
            <a:ext cx="7632700" cy="646331"/>
          </a:xfrm>
          <a:prstGeom prst="rect">
            <a:avLst/>
          </a:prstGeom>
          <a:noFill/>
        </p:spPr>
        <p:txBody>
          <a:bodyPr wrap="square" rtlCol="0">
            <a:spAutoFit/>
          </a:bodyPr>
          <a:lstStyle/>
          <a:p>
            <a:pPr>
              <a:buFont typeface="Arial" panose="020B0604020202020204" pitchFamily="34" charset="0"/>
              <a:buNone/>
            </a:pPr>
            <a:r>
              <a:rPr lang="en-GB" altLang="en-US" dirty="0"/>
              <a:t>As well as gravity and air resistance, there are other forces that can act on objects.</a:t>
            </a:r>
          </a:p>
        </p:txBody>
      </p:sp>
      <p:pic>
        <p:nvPicPr>
          <p:cNvPr id="5" name="Picture 4">
            <a:extLst>
              <a:ext uri="{FF2B5EF4-FFF2-40B4-BE49-F238E27FC236}">
                <a16:creationId xmlns="" xmlns:a16="http://schemas.microsoft.com/office/drawing/2014/main" id="{65B13CAD-1DA6-4691-9DAE-C3745549F5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904"/>
          <a:stretch/>
        </p:blipFill>
        <p:spPr>
          <a:xfrm>
            <a:off x="755650" y="2315305"/>
            <a:ext cx="7632700" cy="3777520"/>
          </a:xfrm>
          <a:prstGeom prst="rect">
            <a:avLst/>
          </a:prstGeom>
        </p:spPr>
      </p:pic>
      <p:sp>
        <p:nvSpPr>
          <p:cNvPr id="29" name="Rectangle 28">
            <a:extLst>
              <a:ext uri="{FF2B5EF4-FFF2-40B4-BE49-F238E27FC236}">
                <a16:creationId xmlns="" xmlns:a16="http://schemas.microsoft.com/office/drawing/2014/main" id="{B4634CD7-D8BE-402E-A9F5-D898B4127A3B}"/>
              </a:ext>
            </a:extLst>
          </p:cNvPr>
          <p:cNvSpPr/>
          <p:nvPr/>
        </p:nvSpPr>
        <p:spPr>
          <a:xfrm>
            <a:off x="5037645" y="4238717"/>
            <a:ext cx="3350704" cy="1015904"/>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What forces do you think might be represented by the arrows in this image? </a:t>
            </a:r>
          </a:p>
        </p:txBody>
      </p:sp>
      <p:pic>
        <p:nvPicPr>
          <p:cNvPr id="8" name="Picture 7">
            <a:extLst>
              <a:ext uri="{FF2B5EF4-FFF2-40B4-BE49-F238E27FC236}">
                <a16:creationId xmlns="" xmlns:a16="http://schemas.microsoft.com/office/drawing/2014/main" id="{C4C33E4F-ABC7-4B3E-80A7-792D5C7B8B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5083" y="2520688"/>
            <a:ext cx="2560800" cy="2571537"/>
          </a:xfrm>
          <a:prstGeom prst="rect">
            <a:avLst/>
          </a:prstGeom>
        </p:spPr>
      </p:pic>
      <p:sp>
        <p:nvSpPr>
          <p:cNvPr id="9" name="Arrow: Right 8">
            <a:extLst>
              <a:ext uri="{FF2B5EF4-FFF2-40B4-BE49-F238E27FC236}">
                <a16:creationId xmlns="" xmlns:a16="http://schemas.microsoft.com/office/drawing/2014/main" id="{54F91C0A-40E3-4208-90BD-D1C49519E191}"/>
              </a:ext>
            </a:extLst>
          </p:cNvPr>
          <p:cNvSpPr/>
          <p:nvPr/>
        </p:nvSpPr>
        <p:spPr>
          <a:xfrm>
            <a:off x="991312" y="5199718"/>
            <a:ext cx="1469877"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 xmlns:a16="http://schemas.microsoft.com/office/drawing/2014/main" id="{2DBB3215-2A14-4C1F-983D-E3DB3E80FD24}"/>
              </a:ext>
            </a:extLst>
          </p:cNvPr>
          <p:cNvSpPr txBox="1"/>
          <p:nvPr/>
        </p:nvSpPr>
        <p:spPr>
          <a:xfrm>
            <a:off x="927798" y="5437841"/>
            <a:ext cx="1705537" cy="646331"/>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cyclist’s driving force</a:t>
            </a:r>
          </a:p>
        </p:txBody>
      </p:sp>
      <p:sp>
        <p:nvSpPr>
          <p:cNvPr id="34" name="Arrow: Right 33">
            <a:extLst>
              <a:ext uri="{FF2B5EF4-FFF2-40B4-BE49-F238E27FC236}">
                <a16:creationId xmlns="" xmlns:a16="http://schemas.microsoft.com/office/drawing/2014/main" id="{4387E890-6980-4CEB-9016-4DA36226FA2E}"/>
              </a:ext>
            </a:extLst>
          </p:cNvPr>
          <p:cNvSpPr/>
          <p:nvPr/>
        </p:nvSpPr>
        <p:spPr>
          <a:xfrm rot="10800000">
            <a:off x="3160072" y="5199717"/>
            <a:ext cx="996359"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 xmlns:a16="http://schemas.microsoft.com/office/drawing/2014/main" id="{F17D906D-B7D5-46FC-ADE6-1EDEEF75CF3F}"/>
              </a:ext>
            </a:extLst>
          </p:cNvPr>
          <p:cNvSpPr txBox="1"/>
          <p:nvPr/>
        </p:nvSpPr>
        <p:spPr>
          <a:xfrm>
            <a:off x="2805483" y="5576340"/>
            <a:ext cx="1705537" cy="369332"/>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friction</a:t>
            </a:r>
          </a:p>
        </p:txBody>
      </p:sp>
    </p:spTree>
    <p:extLst>
      <p:ext uri="{BB962C8B-B14F-4D97-AF65-F5344CB8AC3E}">
        <p14:creationId xmlns:p14="http://schemas.microsoft.com/office/powerpoint/2010/main" val="42447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righ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animBg="1"/>
      <p:bldP spid="37" grpId="0"/>
      <p:bldP spid="34" grpId="0" animBg="1"/>
      <p:bldP spid="4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720</TotalTime>
  <Words>755</Words>
  <Application>Microsoft Office PowerPoint</Application>
  <PresentationFormat>On-screen Show (4:3)</PresentationFormat>
  <Paragraphs>81</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Tuffy</vt:lpstr>
      <vt:lpstr>Calibri</vt:lpstr>
      <vt:lpstr>Sassoon Infant Rg</vt:lpstr>
      <vt:lpstr>Arial</vt:lpstr>
      <vt:lpstr>Twinkl</vt:lpstr>
      <vt:lpstr>Tuffy-TTF</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Windows User</cp:lastModifiedBy>
  <cp:revision>161</cp:revision>
  <dcterms:created xsi:type="dcterms:W3CDTF">2019-03-20T11:43:57Z</dcterms:created>
  <dcterms:modified xsi:type="dcterms:W3CDTF">2020-03-15T16:18:12Z</dcterms:modified>
</cp:coreProperties>
</file>